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3"/>
  </p:notesMasterIdLst>
  <p:sldIdLst>
    <p:sldId id="256" r:id="rId2"/>
    <p:sldId id="257" r:id="rId3"/>
    <p:sldId id="287" r:id="rId4"/>
    <p:sldId id="297" r:id="rId5"/>
    <p:sldId id="258" r:id="rId6"/>
    <p:sldId id="288" r:id="rId7"/>
    <p:sldId id="309" r:id="rId8"/>
    <p:sldId id="259" r:id="rId9"/>
    <p:sldId id="289" r:id="rId10"/>
    <p:sldId id="310" r:id="rId11"/>
    <p:sldId id="260" r:id="rId12"/>
    <p:sldId id="290" r:id="rId13"/>
    <p:sldId id="311" r:id="rId14"/>
    <p:sldId id="261" r:id="rId15"/>
    <p:sldId id="291" r:id="rId16"/>
    <p:sldId id="317" r:id="rId17"/>
    <p:sldId id="262" r:id="rId18"/>
    <p:sldId id="292" r:id="rId19"/>
    <p:sldId id="312" r:id="rId20"/>
    <p:sldId id="266" r:id="rId21"/>
    <p:sldId id="293" r:id="rId22"/>
    <p:sldId id="313" r:id="rId23"/>
    <p:sldId id="267" r:id="rId24"/>
    <p:sldId id="294" r:id="rId25"/>
    <p:sldId id="314" r:id="rId26"/>
    <p:sldId id="268" r:id="rId27"/>
    <p:sldId id="295" r:id="rId28"/>
    <p:sldId id="315" r:id="rId29"/>
    <p:sldId id="269" r:id="rId30"/>
    <p:sldId id="296" r:id="rId31"/>
    <p:sldId id="316" r:id="rId32"/>
    <p:sldId id="318" r:id="rId33"/>
    <p:sldId id="270" r:id="rId34"/>
    <p:sldId id="319" r:id="rId35"/>
    <p:sldId id="271" r:id="rId36"/>
    <p:sldId id="338" r:id="rId37"/>
    <p:sldId id="320" r:id="rId38"/>
    <p:sldId id="272" r:id="rId39"/>
    <p:sldId id="339" r:id="rId40"/>
    <p:sldId id="321" r:id="rId41"/>
    <p:sldId id="273" r:id="rId42"/>
    <p:sldId id="340" r:id="rId43"/>
    <p:sldId id="322" r:id="rId44"/>
    <p:sldId id="274" r:id="rId45"/>
    <p:sldId id="357" r:id="rId46"/>
    <p:sldId id="323" r:id="rId47"/>
    <p:sldId id="275" r:id="rId48"/>
    <p:sldId id="341" r:id="rId49"/>
    <p:sldId id="324" r:id="rId50"/>
    <p:sldId id="276" r:id="rId51"/>
    <p:sldId id="342" r:id="rId52"/>
    <p:sldId id="325" r:id="rId53"/>
    <p:sldId id="277" r:id="rId54"/>
    <p:sldId id="343" r:id="rId55"/>
    <p:sldId id="326" r:id="rId56"/>
    <p:sldId id="278" r:id="rId57"/>
    <p:sldId id="344" r:id="rId58"/>
    <p:sldId id="327" r:id="rId59"/>
    <p:sldId id="279" r:id="rId60"/>
    <p:sldId id="345" r:id="rId61"/>
    <p:sldId id="328" r:id="rId62"/>
    <p:sldId id="280" r:id="rId63"/>
    <p:sldId id="346" r:id="rId64"/>
    <p:sldId id="329" r:id="rId65"/>
    <p:sldId id="281" r:id="rId66"/>
    <p:sldId id="348" r:id="rId67"/>
    <p:sldId id="347" r:id="rId68"/>
    <p:sldId id="282" r:id="rId69"/>
    <p:sldId id="349" r:id="rId70"/>
    <p:sldId id="330" r:id="rId71"/>
    <p:sldId id="283" r:id="rId72"/>
    <p:sldId id="350" r:id="rId73"/>
    <p:sldId id="331" r:id="rId74"/>
    <p:sldId id="284" r:id="rId75"/>
    <p:sldId id="351" r:id="rId76"/>
    <p:sldId id="332" r:id="rId77"/>
    <p:sldId id="285" r:id="rId78"/>
    <p:sldId id="352" r:id="rId79"/>
    <p:sldId id="333" r:id="rId80"/>
    <p:sldId id="263" r:id="rId81"/>
    <p:sldId id="353" r:id="rId82"/>
    <p:sldId id="334" r:id="rId83"/>
    <p:sldId id="264" r:id="rId84"/>
    <p:sldId id="354" r:id="rId85"/>
    <p:sldId id="335" r:id="rId86"/>
    <p:sldId id="265" r:id="rId87"/>
    <p:sldId id="355" r:id="rId88"/>
    <p:sldId id="336" r:id="rId89"/>
    <p:sldId id="286" r:id="rId90"/>
    <p:sldId id="356" r:id="rId91"/>
    <p:sldId id="337" r:id="rId9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609" autoAdjust="0"/>
    <p:restoredTop sz="85831" autoAdjust="0"/>
  </p:normalViewPr>
  <p:slideViewPr>
    <p:cSldViewPr snapToGrid="0">
      <p:cViewPr varScale="1">
        <p:scale>
          <a:sx n="94" d="100"/>
          <a:sy n="94" d="100"/>
        </p:scale>
        <p:origin x="942" y="96"/>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notesMaster" Target="notesMasters/notesMaster1.xml"/><Relationship Id="rId98"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3F052A-3B6A-44FF-BCA6-4D7AD3A92FEC}" type="datetimeFigureOut">
              <a:rPr lang="en-US" smtClean="0"/>
              <a:t>6/13/2017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0A428C-4E20-4E5A-B2FE-E457A9B2840E}" type="slidenum">
              <a:rPr lang="en-US" smtClean="0"/>
              <a:t>‹#›</a:t>
            </a:fld>
            <a:endParaRPr lang="en-US"/>
          </a:p>
        </p:txBody>
      </p:sp>
    </p:spTree>
    <p:extLst>
      <p:ext uri="{BB962C8B-B14F-4D97-AF65-F5344CB8AC3E}">
        <p14:creationId xmlns:p14="http://schemas.microsoft.com/office/powerpoint/2010/main" val="3395616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Whole blood?</a:t>
            </a:r>
          </a:p>
        </p:txBody>
      </p:sp>
      <p:sp>
        <p:nvSpPr>
          <p:cNvPr id="4" name="Slide Number Placeholder 3"/>
          <p:cNvSpPr>
            <a:spLocks noGrp="1"/>
          </p:cNvSpPr>
          <p:nvPr>
            <p:ph type="sldNum" sz="quarter" idx="10"/>
          </p:nvPr>
        </p:nvSpPr>
        <p:spPr/>
        <p:txBody>
          <a:bodyPr/>
          <a:lstStyle/>
          <a:p>
            <a:fld id="{B40A428C-4E20-4E5A-B2FE-E457A9B2840E}" type="slidenum">
              <a:rPr lang="en-US" smtClean="0"/>
              <a:t>2</a:t>
            </a:fld>
            <a:endParaRPr lang="en-US"/>
          </a:p>
        </p:txBody>
      </p:sp>
    </p:spTree>
    <p:extLst>
      <p:ext uri="{BB962C8B-B14F-4D97-AF65-F5344CB8AC3E}">
        <p14:creationId xmlns:p14="http://schemas.microsoft.com/office/powerpoint/2010/main" val="3284847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19</a:t>
            </a:fld>
            <a:endParaRPr lang="en-US"/>
          </a:p>
        </p:txBody>
      </p:sp>
    </p:spTree>
    <p:extLst>
      <p:ext uri="{BB962C8B-B14F-4D97-AF65-F5344CB8AC3E}">
        <p14:creationId xmlns:p14="http://schemas.microsoft.com/office/powerpoint/2010/main" val="624568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22</a:t>
            </a:fld>
            <a:endParaRPr lang="en-US"/>
          </a:p>
        </p:txBody>
      </p:sp>
    </p:spTree>
    <p:extLst>
      <p:ext uri="{BB962C8B-B14F-4D97-AF65-F5344CB8AC3E}">
        <p14:creationId xmlns:p14="http://schemas.microsoft.com/office/powerpoint/2010/main" val="19649580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25</a:t>
            </a:fld>
            <a:endParaRPr lang="en-US"/>
          </a:p>
        </p:txBody>
      </p:sp>
    </p:spTree>
    <p:extLst>
      <p:ext uri="{BB962C8B-B14F-4D97-AF65-F5344CB8AC3E}">
        <p14:creationId xmlns:p14="http://schemas.microsoft.com/office/powerpoint/2010/main" val="22893388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27</a:t>
            </a:fld>
            <a:endParaRPr lang="en-US"/>
          </a:p>
        </p:txBody>
      </p:sp>
    </p:spTree>
    <p:extLst>
      <p:ext uri="{BB962C8B-B14F-4D97-AF65-F5344CB8AC3E}">
        <p14:creationId xmlns:p14="http://schemas.microsoft.com/office/powerpoint/2010/main" val="30957836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28</a:t>
            </a:fld>
            <a:endParaRPr lang="en-US"/>
          </a:p>
        </p:txBody>
      </p:sp>
    </p:spTree>
    <p:extLst>
      <p:ext uri="{BB962C8B-B14F-4D97-AF65-F5344CB8AC3E}">
        <p14:creationId xmlns:p14="http://schemas.microsoft.com/office/powerpoint/2010/main" val="24913750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31</a:t>
            </a:fld>
            <a:endParaRPr lang="en-US"/>
          </a:p>
        </p:txBody>
      </p:sp>
    </p:spTree>
    <p:extLst>
      <p:ext uri="{BB962C8B-B14F-4D97-AF65-F5344CB8AC3E}">
        <p14:creationId xmlns:p14="http://schemas.microsoft.com/office/powerpoint/2010/main" val="14217207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34</a:t>
            </a:fld>
            <a:endParaRPr lang="en-US"/>
          </a:p>
        </p:txBody>
      </p:sp>
    </p:spTree>
    <p:extLst>
      <p:ext uri="{BB962C8B-B14F-4D97-AF65-F5344CB8AC3E}">
        <p14:creationId xmlns:p14="http://schemas.microsoft.com/office/powerpoint/2010/main" val="28042881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37</a:t>
            </a:fld>
            <a:endParaRPr lang="en-US"/>
          </a:p>
        </p:txBody>
      </p:sp>
    </p:spTree>
    <p:extLst>
      <p:ext uri="{BB962C8B-B14F-4D97-AF65-F5344CB8AC3E}">
        <p14:creationId xmlns:p14="http://schemas.microsoft.com/office/powerpoint/2010/main" val="388060086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40</a:t>
            </a:fld>
            <a:endParaRPr lang="en-US"/>
          </a:p>
        </p:txBody>
      </p:sp>
    </p:spTree>
    <p:extLst>
      <p:ext uri="{BB962C8B-B14F-4D97-AF65-F5344CB8AC3E}">
        <p14:creationId xmlns:p14="http://schemas.microsoft.com/office/powerpoint/2010/main" val="161325792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43</a:t>
            </a:fld>
            <a:endParaRPr lang="en-US"/>
          </a:p>
        </p:txBody>
      </p:sp>
    </p:spTree>
    <p:extLst>
      <p:ext uri="{BB962C8B-B14F-4D97-AF65-F5344CB8AC3E}">
        <p14:creationId xmlns:p14="http://schemas.microsoft.com/office/powerpoint/2010/main" val="16756526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A2 – Arm pain (A2.1 or A2.2)</a:t>
            </a:r>
          </a:p>
          <a:p>
            <a:pPr marL="404813" indent="-404813">
              <a:spcBef>
                <a:spcPts val="1800"/>
              </a:spcBef>
              <a:buNone/>
            </a:pPr>
            <a:r>
              <a:rPr lang="en-US" b="1" dirty="0"/>
              <a:t>Duration</a:t>
            </a:r>
            <a:r>
              <a:rPr lang="en-US" dirty="0"/>
              <a:t>: </a:t>
            </a:r>
          </a:p>
          <a:p>
            <a:pPr marL="404813" lvl="1"/>
            <a:r>
              <a:rPr lang="en-US" dirty="0"/>
              <a:t>&gt;12 months</a:t>
            </a:r>
          </a:p>
          <a:p>
            <a:pPr marL="404813" indent="-404813">
              <a:spcBef>
                <a:spcPts val="1800"/>
              </a:spcBef>
              <a:buNone/>
            </a:pPr>
            <a:r>
              <a:rPr lang="en-US" b="1" dirty="0"/>
              <a:t>Severity</a:t>
            </a:r>
            <a:r>
              <a:rPr lang="en-US" dirty="0"/>
              <a:t>: </a:t>
            </a:r>
          </a:p>
          <a:p>
            <a:pPr marL="404813" lvl="1"/>
            <a:r>
              <a:rPr lang="en-US" dirty="0"/>
              <a:t>Moderate</a:t>
            </a:r>
          </a:p>
          <a:p>
            <a:pPr marL="404813" indent="-404813">
              <a:spcBef>
                <a:spcPts val="1800"/>
              </a:spcBef>
              <a:buNone/>
            </a:pPr>
            <a:r>
              <a:rPr lang="en-US" b="1" dirty="0"/>
              <a:t>Imputability</a:t>
            </a:r>
            <a:r>
              <a:rPr lang="en-US" dirty="0"/>
              <a:t>: </a:t>
            </a:r>
          </a:p>
          <a:p>
            <a:pPr marL="404813" lvl="1"/>
            <a:r>
              <a:rPr lang="en-US" dirty="0"/>
              <a:t>Definite</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4</a:t>
            </a:fld>
            <a:endParaRPr lang="en-US"/>
          </a:p>
        </p:txBody>
      </p:sp>
    </p:spTree>
    <p:extLst>
      <p:ext uri="{BB962C8B-B14F-4D97-AF65-F5344CB8AC3E}">
        <p14:creationId xmlns:p14="http://schemas.microsoft.com/office/powerpoint/2010/main" val="1458073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46</a:t>
            </a:fld>
            <a:endParaRPr lang="en-US"/>
          </a:p>
        </p:txBody>
      </p:sp>
    </p:spTree>
    <p:extLst>
      <p:ext uri="{BB962C8B-B14F-4D97-AF65-F5344CB8AC3E}">
        <p14:creationId xmlns:p14="http://schemas.microsoft.com/office/powerpoint/2010/main" val="26998658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49</a:t>
            </a:fld>
            <a:endParaRPr lang="en-US"/>
          </a:p>
        </p:txBody>
      </p:sp>
    </p:spTree>
    <p:extLst>
      <p:ext uri="{BB962C8B-B14F-4D97-AF65-F5344CB8AC3E}">
        <p14:creationId xmlns:p14="http://schemas.microsoft.com/office/powerpoint/2010/main" val="667915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52</a:t>
            </a:fld>
            <a:endParaRPr lang="en-US"/>
          </a:p>
        </p:txBody>
      </p:sp>
    </p:spTree>
    <p:extLst>
      <p:ext uri="{BB962C8B-B14F-4D97-AF65-F5344CB8AC3E}">
        <p14:creationId xmlns:p14="http://schemas.microsoft.com/office/powerpoint/2010/main" val="213384903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55</a:t>
            </a:fld>
            <a:endParaRPr lang="en-US"/>
          </a:p>
        </p:txBody>
      </p:sp>
    </p:spTree>
    <p:extLst>
      <p:ext uri="{BB962C8B-B14F-4D97-AF65-F5344CB8AC3E}">
        <p14:creationId xmlns:p14="http://schemas.microsoft.com/office/powerpoint/2010/main" val="24020896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58</a:t>
            </a:fld>
            <a:endParaRPr lang="en-US"/>
          </a:p>
        </p:txBody>
      </p:sp>
    </p:spTree>
    <p:extLst>
      <p:ext uri="{BB962C8B-B14F-4D97-AF65-F5344CB8AC3E}">
        <p14:creationId xmlns:p14="http://schemas.microsoft.com/office/powerpoint/2010/main" val="27863372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61</a:t>
            </a:fld>
            <a:endParaRPr lang="en-US"/>
          </a:p>
        </p:txBody>
      </p:sp>
    </p:spTree>
    <p:extLst>
      <p:ext uri="{BB962C8B-B14F-4D97-AF65-F5344CB8AC3E}">
        <p14:creationId xmlns:p14="http://schemas.microsoft.com/office/powerpoint/2010/main" val="347065269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64</a:t>
            </a:fld>
            <a:endParaRPr lang="en-US"/>
          </a:p>
        </p:txBody>
      </p:sp>
    </p:spTree>
    <p:extLst>
      <p:ext uri="{BB962C8B-B14F-4D97-AF65-F5344CB8AC3E}">
        <p14:creationId xmlns:p14="http://schemas.microsoft.com/office/powerpoint/2010/main" val="37563348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67</a:t>
            </a:fld>
            <a:endParaRPr lang="en-US"/>
          </a:p>
        </p:txBody>
      </p:sp>
    </p:spTree>
    <p:extLst>
      <p:ext uri="{BB962C8B-B14F-4D97-AF65-F5344CB8AC3E}">
        <p14:creationId xmlns:p14="http://schemas.microsoft.com/office/powerpoint/2010/main" val="39531833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70</a:t>
            </a:fld>
            <a:endParaRPr lang="en-US"/>
          </a:p>
        </p:txBody>
      </p:sp>
    </p:spTree>
    <p:extLst>
      <p:ext uri="{BB962C8B-B14F-4D97-AF65-F5344CB8AC3E}">
        <p14:creationId xmlns:p14="http://schemas.microsoft.com/office/powerpoint/2010/main" val="10304491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73</a:t>
            </a:fld>
            <a:endParaRPr lang="en-US"/>
          </a:p>
        </p:txBody>
      </p:sp>
    </p:spTree>
    <p:extLst>
      <p:ext uri="{BB962C8B-B14F-4D97-AF65-F5344CB8AC3E}">
        <p14:creationId xmlns:p14="http://schemas.microsoft.com/office/powerpoint/2010/main" val="18398874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6</a:t>
            </a:fld>
            <a:endParaRPr lang="en-US"/>
          </a:p>
        </p:txBody>
      </p:sp>
    </p:spTree>
    <p:extLst>
      <p:ext uri="{BB962C8B-B14F-4D97-AF65-F5344CB8AC3E}">
        <p14:creationId xmlns:p14="http://schemas.microsoft.com/office/powerpoint/2010/main" val="319723229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76</a:t>
            </a:fld>
            <a:endParaRPr lang="en-US"/>
          </a:p>
        </p:txBody>
      </p:sp>
    </p:spTree>
    <p:extLst>
      <p:ext uri="{BB962C8B-B14F-4D97-AF65-F5344CB8AC3E}">
        <p14:creationId xmlns:p14="http://schemas.microsoft.com/office/powerpoint/2010/main" val="228040365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79</a:t>
            </a:fld>
            <a:endParaRPr lang="en-US"/>
          </a:p>
        </p:txBody>
      </p:sp>
    </p:spTree>
    <p:extLst>
      <p:ext uri="{BB962C8B-B14F-4D97-AF65-F5344CB8AC3E}">
        <p14:creationId xmlns:p14="http://schemas.microsoft.com/office/powerpoint/2010/main" val="68965454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82</a:t>
            </a:fld>
            <a:endParaRPr lang="en-US"/>
          </a:p>
        </p:txBody>
      </p:sp>
    </p:spTree>
    <p:extLst>
      <p:ext uri="{BB962C8B-B14F-4D97-AF65-F5344CB8AC3E}">
        <p14:creationId xmlns:p14="http://schemas.microsoft.com/office/powerpoint/2010/main" val="7893319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85</a:t>
            </a:fld>
            <a:endParaRPr lang="en-US"/>
          </a:p>
        </p:txBody>
      </p:sp>
    </p:spTree>
    <p:extLst>
      <p:ext uri="{BB962C8B-B14F-4D97-AF65-F5344CB8AC3E}">
        <p14:creationId xmlns:p14="http://schemas.microsoft.com/office/powerpoint/2010/main" val="41017955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88</a:t>
            </a:fld>
            <a:endParaRPr lang="en-US"/>
          </a:p>
        </p:txBody>
      </p:sp>
    </p:spTree>
    <p:extLst>
      <p:ext uri="{BB962C8B-B14F-4D97-AF65-F5344CB8AC3E}">
        <p14:creationId xmlns:p14="http://schemas.microsoft.com/office/powerpoint/2010/main" val="22176923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91</a:t>
            </a:fld>
            <a:endParaRPr lang="en-US"/>
          </a:p>
        </p:txBody>
      </p:sp>
    </p:spTree>
    <p:extLst>
      <p:ext uri="{BB962C8B-B14F-4D97-AF65-F5344CB8AC3E}">
        <p14:creationId xmlns:p14="http://schemas.microsoft.com/office/powerpoint/2010/main" val="3607856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7</a:t>
            </a:fld>
            <a:endParaRPr lang="en-US"/>
          </a:p>
        </p:txBody>
      </p:sp>
    </p:spTree>
    <p:extLst>
      <p:ext uri="{BB962C8B-B14F-4D97-AF65-F5344CB8AC3E}">
        <p14:creationId xmlns:p14="http://schemas.microsoft.com/office/powerpoint/2010/main" val="2263281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VVR w/</a:t>
            </a:r>
            <a:r>
              <a:rPr lang="en-US" baseline="0" dirty="0"/>
              <a:t>LOC</a:t>
            </a:r>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9</a:t>
            </a:fld>
            <a:endParaRPr lang="en-US"/>
          </a:p>
        </p:txBody>
      </p:sp>
    </p:spTree>
    <p:extLst>
      <p:ext uri="{BB962C8B-B14F-4D97-AF65-F5344CB8AC3E}">
        <p14:creationId xmlns:p14="http://schemas.microsoft.com/office/powerpoint/2010/main" val="1218781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10</a:t>
            </a:fld>
            <a:endParaRPr lang="en-US"/>
          </a:p>
        </p:txBody>
      </p:sp>
    </p:spTree>
    <p:extLst>
      <p:ext uri="{BB962C8B-B14F-4D97-AF65-F5344CB8AC3E}">
        <p14:creationId xmlns:p14="http://schemas.microsoft.com/office/powerpoint/2010/main" val="859296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Diagnosis</a:t>
            </a:r>
            <a:r>
              <a:rPr lang="en-US" dirty="0"/>
              <a:t>:</a:t>
            </a:r>
          </a:p>
          <a:p>
            <a:pPr marL="404813" lvl="1"/>
            <a:r>
              <a:rPr lang="en-US" dirty="0"/>
              <a:t> A1 Blood outside vessel</a:t>
            </a:r>
          </a:p>
          <a:p>
            <a:pPr marL="404813" indent="-404813">
              <a:spcBef>
                <a:spcPts val="1800"/>
              </a:spcBef>
              <a:buNone/>
            </a:pPr>
            <a:r>
              <a:rPr lang="en-US" b="1" dirty="0"/>
              <a:t>Duration</a:t>
            </a:r>
            <a:r>
              <a:rPr lang="en-US" dirty="0"/>
              <a:t>: </a:t>
            </a:r>
          </a:p>
          <a:p>
            <a:pPr marL="404813" lvl="1"/>
            <a:r>
              <a:rPr lang="en-US" dirty="0"/>
              <a:t> Short, presumed</a:t>
            </a:r>
          </a:p>
          <a:p>
            <a:pPr marL="404813" indent="-404813">
              <a:spcBef>
                <a:spcPts val="1800"/>
              </a:spcBef>
              <a:buNone/>
            </a:pPr>
            <a:r>
              <a:rPr lang="en-US" b="1" dirty="0"/>
              <a:t>Severity</a:t>
            </a:r>
            <a:r>
              <a:rPr lang="en-US" dirty="0"/>
              <a:t>: </a:t>
            </a:r>
          </a:p>
          <a:p>
            <a:pPr marL="404813" lvl="1"/>
            <a:r>
              <a:rPr lang="en-US" dirty="0"/>
              <a:t> Mild/moderate, presumed</a:t>
            </a:r>
          </a:p>
          <a:p>
            <a:pPr marL="404813" indent="-404813">
              <a:spcBef>
                <a:spcPts val="1800"/>
              </a:spcBef>
              <a:buNone/>
            </a:pPr>
            <a:r>
              <a:rPr lang="en-US" b="1" dirty="0"/>
              <a:t>Imputability</a:t>
            </a:r>
            <a:r>
              <a:rPr lang="en-US" dirty="0"/>
              <a:t>: </a:t>
            </a:r>
          </a:p>
          <a:p>
            <a:pPr marL="404813" lvl="1"/>
            <a:r>
              <a:rPr lang="en-US" dirty="0"/>
              <a:t> Probable </a:t>
            </a:r>
          </a:p>
          <a:p>
            <a:pPr marL="862013" lvl="2"/>
            <a:r>
              <a:rPr lang="en-US" dirty="0"/>
              <a:t>No symptoms at center </a:t>
            </a:r>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13</a:t>
            </a:fld>
            <a:endParaRPr lang="en-US"/>
          </a:p>
        </p:txBody>
      </p:sp>
    </p:spTree>
    <p:extLst>
      <p:ext uri="{BB962C8B-B14F-4D97-AF65-F5344CB8AC3E}">
        <p14:creationId xmlns:p14="http://schemas.microsoft.com/office/powerpoint/2010/main" val="25579010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lump or bump</a:t>
            </a:r>
            <a:r>
              <a:rPr lang="en-US" baseline="0" dirty="0"/>
              <a:t> noted with needle pain</a:t>
            </a:r>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15</a:t>
            </a:fld>
            <a:endParaRPr lang="en-US"/>
          </a:p>
        </p:txBody>
      </p:sp>
    </p:spTree>
    <p:extLst>
      <p:ext uri="{BB962C8B-B14F-4D97-AF65-F5344CB8AC3E}">
        <p14:creationId xmlns:p14="http://schemas.microsoft.com/office/powerpoint/2010/main" val="41090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b="1" dirty="0"/>
              <a:t>Is</a:t>
            </a:r>
            <a:r>
              <a:rPr lang="en-US" b="1" baseline="0" dirty="0"/>
              <a:t> this a case of </a:t>
            </a:r>
            <a:r>
              <a:rPr lang="en-US" b="1" baseline="0" dirty="0" err="1"/>
              <a:t>haematoma</a:t>
            </a:r>
            <a:r>
              <a:rPr lang="en-US" b="1" baseline="0" dirty="0"/>
              <a:t> causing nerve irritation A1 leads to A2?..or two separate events nerve irritation due to needle plus small </a:t>
            </a:r>
            <a:r>
              <a:rPr lang="en-US" b="1" baseline="0" dirty="0" err="1"/>
              <a:t>haematoma</a:t>
            </a:r>
            <a:r>
              <a:rPr lang="en-US" b="1" baseline="0" dirty="0"/>
              <a:t>/bruise?</a:t>
            </a:r>
          </a:p>
          <a:p>
            <a:pPr marL="0" indent="0">
              <a:buNone/>
            </a:pPr>
            <a:r>
              <a:rPr lang="en-US" b="1" baseline="0" dirty="0"/>
              <a:t>Do you list all diagnoses or just the most severe (longest duration, worst symptoms, </a:t>
            </a:r>
            <a:r>
              <a:rPr lang="en-US" b="1" baseline="0" dirty="0" err="1"/>
              <a:t>etc</a:t>
            </a:r>
            <a:r>
              <a:rPr lang="en-US" b="1" baseline="0" dirty="0"/>
              <a:t>)</a:t>
            </a:r>
            <a:endParaRPr lang="en-US" dirty="0"/>
          </a:p>
          <a:p>
            <a:endParaRPr lang="en-US" dirty="0"/>
          </a:p>
        </p:txBody>
      </p:sp>
      <p:sp>
        <p:nvSpPr>
          <p:cNvPr id="4" name="Slide Number Placeholder 3"/>
          <p:cNvSpPr>
            <a:spLocks noGrp="1"/>
          </p:cNvSpPr>
          <p:nvPr>
            <p:ph type="sldNum" sz="quarter" idx="10"/>
          </p:nvPr>
        </p:nvSpPr>
        <p:spPr/>
        <p:txBody>
          <a:bodyPr/>
          <a:lstStyle/>
          <a:p>
            <a:fld id="{B40A428C-4E20-4E5A-B2FE-E457A9B2840E}" type="slidenum">
              <a:rPr lang="en-US" smtClean="0"/>
              <a:t>16</a:t>
            </a:fld>
            <a:endParaRPr lang="en-US"/>
          </a:p>
        </p:txBody>
      </p:sp>
    </p:spTree>
    <p:extLst>
      <p:ext uri="{BB962C8B-B14F-4D97-AF65-F5344CB8AC3E}">
        <p14:creationId xmlns:p14="http://schemas.microsoft.com/office/powerpoint/2010/main" val="16489911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563F481B-7216-495E-81A4-25A91003833F}"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3393357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3F481B-7216-495E-81A4-25A91003833F}"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3091341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3F481B-7216-495E-81A4-25A91003833F}"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126125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63F481B-7216-495E-81A4-25A91003833F}"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1440405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63F481B-7216-495E-81A4-25A91003833F}" type="datetimeFigureOut">
              <a:rPr lang="en-US" smtClean="0"/>
              <a:t>6/13/2017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3568119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63F481B-7216-495E-81A4-25A91003833F}"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2220059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63F481B-7216-495E-81A4-25A91003833F}" type="datetimeFigureOut">
              <a:rPr lang="en-US" smtClean="0"/>
              <a:t>6/13/2017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28519371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63F481B-7216-495E-81A4-25A91003833F}" type="datetimeFigureOut">
              <a:rPr lang="en-US" smtClean="0"/>
              <a:t>6/13/2017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19295794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3F481B-7216-495E-81A4-25A91003833F}" type="datetimeFigureOut">
              <a:rPr lang="en-US" smtClean="0"/>
              <a:t>6/13/2017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3332552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63F481B-7216-495E-81A4-25A91003833F}"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1098357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63F481B-7216-495E-81A4-25A91003833F}" type="datetimeFigureOut">
              <a:rPr lang="en-US" smtClean="0"/>
              <a:t>6/13/2017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1FD2DF2-20B3-4537-BE26-1D9DD45D8B82}" type="slidenum">
              <a:rPr lang="en-US" smtClean="0"/>
              <a:t>‹#›</a:t>
            </a:fld>
            <a:endParaRPr lang="en-US"/>
          </a:p>
        </p:txBody>
      </p:sp>
    </p:spTree>
    <p:extLst>
      <p:ext uri="{BB962C8B-B14F-4D97-AF65-F5344CB8AC3E}">
        <p14:creationId xmlns:p14="http://schemas.microsoft.com/office/powerpoint/2010/main" val="316505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3F481B-7216-495E-81A4-25A91003833F}" type="datetimeFigureOut">
              <a:rPr lang="en-US" smtClean="0"/>
              <a:t>6/13/2017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FD2DF2-20B3-4537-BE26-1D9DD45D8B82}" type="slidenum">
              <a:rPr lang="en-US" smtClean="0"/>
              <a:t>‹#›</a:t>
            </a:fld>
            <a:endParaRPr lang="en-US"/>
          </a:p>
        </p:txBody>
      </p:sp>
    </p:spTree>
    <p:extLst>
      <p:ext uri="{BB962C8B-B14F-4D97-AF65-F5344CB8AC3E}">
        <p14:creationId xmlns:p14="http://schemas.microsoft.com/office/powerpoint/2010/main" val="20372537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r>
              <a:rPr lang="en-US" dirty="0"/>
              <a:t>Validation Cases with consensus diagnosis, severity, </a:t>
            </a:r>
            <a:r>
              <a:rPr lang="en-US"/>
              <a:t>and imputability</a:t>
            </a:r>
            <a:endParaRPr lang="en-US" dirty="0"/>
          </a:p>
        </p:txBody>
      </p:sp>
    </p:spTree>
    <p:extLst>
      <p:ext uri="{BB962C8B-B14F-4D97-AF65-F5344CB8AC3E}">
        <p14:creationId xmlns:p14="http://schemas.microsoft.com/office/powerpoint/2010/main" val="3001764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a:bodyPr>
          <a:lstStyle/>
          <a:p>
            <a:pPr marL="0" indent="0">
              <a:spcAft>
                <a:spcPts val="600"/>
              </a:spcAft>
              <a:buNone/>
            </a:pPr>
            <a:endParaRPr lang="en-US" dirty="0"/>
          </a:p>
          <a:p>
            <a:pPr marL="0" indent="0">
              <a:spcAft>
                <a:spcPts val="600"/>
              </a:spcAft>
              <a:buNone/>
            </a:pPr>
            <a:r>
              <a:rPr lang="en-US" dirty="0"/>
              <a:t>“Considered hypovolemia – pre and post vital signs would be useful</a:t>
            </a:r>
            <a:r>
              <a:rPr lang="en-US" baseline="0" dirty="0"/>
              <a:t>”</a:t>
            </a:r>
          </a:p>
          <a:p>
            <a:pPr marL="0" indent="0">
              <a:spcAft>
                <a:spcPts val="600"/>
              </a:spcAft>
              <a:buNone/>
            </a:pPr>
            <a:r>
              <a:rPr lang="en-US" baseline="0" dirty="0"/>
              <a:t>“Otherwise</a:t>
            </a:r>
            <a:r>
              <a:rPr lang="en-US" dirty="0"/>
              <a:t> mild reaction, but required OMC due to hitting head – increases severity</a:t>
            </a:r>
            <a:r>
              <a:rPr lang="en-US" baseline="0" dirty="0"/>
              <a:t>”</a:t>
            </a:r>
          </a:p>
          <a:p>
            <a:pPr marL="0" indent="0">
              <a:spcAft>
                <a:spcPts val="600"/>
              </a:spcAft>
              <a:buNone/>
            </a:pPr>
            <a:r>
              <a:rPr lang="en-US" baseline="0" dirty="0"/>
              <a:t>“In France, convulsion alone without OMC would be classified as moderate [severe]”</a:t>
            </a:r>
          </a:p>
          <a:p>
            <a:pPr marL="0" indent="0">
              <a:spcAft>
                <a:spcPts val="600"/>
              </a:spcAft>
              <a:buNone/>
            </a:pPr>
            <a:endParaRPr lang="en-US" dirty="0"/>
          </a:p>
        </p:txBody>
      </p:sp>
      <p:sp>
        <p:nvSpPr>
          <p:cNvPr id="11" name="Content Placeholder 10"/>
          <p:cNvSpPr>
            <a:spLocks noGrp="1"/>
          </p:cNvSpPr>
          <p:nvPr>
            <p:ph sz="half" idx="2"/>
          </p:nvPr>
        </p:nvSpPr>
        <p:spPr>
          <a:xfrm>
            <a:off x="297711" y="1690687"/>
            <a:ext cx="5357037" cy="4773907"/>
          </a:xfrm>
        </p:spPr>
        <p:txBody>
          <a:bodyPr>
            <a:normAutofit fontScale="92500"/>
          </a:bodyPr>
          <a:lstStyle/>
          <a:p>
            <a:pPr marL="0" indent="0">
              <a:buNone/>
              <a:tabLst>
                <a:tab pos="3487738" algn="l"/>
              </a:tabLst>
            </a:pPr>
            <a:r>
              <a:rPr lang="en-US" b="1" dirty="0"/>
              <a:t>Diagnosis:	</a:t>
            </a:r>
            <a:r>
              <a:rPr lang="en-US" sz="2400" dirty="0"/>
              <a:t>Single:  54/54</a:t>
            </a:r>
            <a:endParaRPr lang="en-US" sz="2200" b="1" dirty="0"/>
          </a:p>
          <a:p>
            <a:pPr marL="457200" lvl="1">
              <a:tabLst>
                <a:tab pos="3487738" algn="l"/>
              </a:tabLst>
            </a:pPr>
            <a:r>
              <a:rPr lang="en-US" dirty="0"/>
              <a:t>B.1 VVR, no LOC	 2/54</a:t>
            </a:r>
          </a:p>
          <a:p>
            <a:pPr marL="457200" lvl="1">
              <a:tabLst>
                <a:tab pos="3487738" algn="l"/>
              </a:tabLst>
            </a:pPr>
            <a:r>
              <a:rPr lang="en-US" b="1" dirty="0"/>
              <a:t>B.2 VVR, LOC w/ comp.	52/54</a:t>
            </a:r>
          </a:p>
          <a:p>
            <a:pPr marL="0" indent="0">
              <a:buNone/>
            </a:pPr>
            <a:r>
              <a:rPr lang="en-US" b="1" dirty="0"/>
              <a:t>Severity</a:t>
            </a:r>
          </a:p>
          <a:p>
            <a:pPr marL="457200" lvl="1">
              <a:tabLst>
                <a:tab pos="3487738" algn="l"/>
              </a:tabLst>
            </a:pPr>
            <a:r>
              <a:rPr lang="en-US" dirty="0"/>
              <a:t>Mild	  9/54</a:t>
            </a:r>
          </a:p>
          <a:p>
            <a:pPr marL="457200" lvl="1">
              <a:tabLst>
                <a:tab pos="3487738" algn="l"/>
              </a:tabLst>
            </a:pPr>
            <a:r>
              <a:rPr lang="en-US" b="1" dirty="0"/>
              <a:t>Moderate	 37/54</a:t>
            </a:r>
          </a:p>
          <a:p>
            <a:pPr marL="457200" lvl="1">
              <a:tabLst>
                <a:tab pos="3487738" algn="l"/>
              </a:tabLst>
            </a:pPr>
            <a:r>
              <a:rPr lang="en-US" dirty="0"/>
              <a:t>Severe	  6/54</a:t>
            </a:r>
          </a:p>
          <a:p>
            <a:pPr marL="0" indent="0">
              <a:buNone/>
            </a:pPr>
            <a:r>
              <a:rPr lang="en-US" b="1" dirty="0"/>
              <a:t>Imputability</a:t>
            </a:r>
          </a:p>
          <a:p>
            <a:pPr marL="457200" lvl="1">
              <a:tabLst>
                <a:tab pos="3997325" algn="dec"/>
              </a:tabLst>
            </a:pPr>
            <a:r>
              <a:rPr lang="en-US" dirty="0"/>
              <a:t>Definite/Probable:	51 (42/9)</a:t>
            </a:r>
          </a:p>
          <a:p>
            <a:pPr marL="457200" lvl="1">
              <a:tabLst>
                <a:tab pos="3997325" algn="dec"/>
              </a:tabLst>
            </a:pPr>
            <a:r>
              <a:rPr lang="en-US" dirty="0"/>
              <a:t>Possible	0</a:t>
            </a:r>
          </a:p>
          <a:p>
            <a:pPr marL="457200" lvl="1">
              <a:tabLst>
                <a:tab pos="3997325" algn="dec"/>
              </a:tabLst>
            </a:pPr>
            <a:r>
              <a:rPr lang="en-US" dirty="0"/>
              <a:t>Unlikely/Excluded:	1</a:t>
            </a:r>
          </a:p>
          <a:p>
            <a:pPr marL="457200" lvl="1">
              <a:tabLst>
                <a:tab pos="3997325" algn="dec"/>
              </a:tabLst>
            </a:pPr>
            <a:r>
              <a:rPr lang="en-US" dirty="0"/>
              <a:t>Empty/unable to evaluate: 	2</a:t>
            </a:r>
          </a:p>
        </p:txBody>
      </p:sp>
      <p:sp>
        <p:nvSpPr>
          <p:cNvPr id="12" name="Title 11"/>
          <p:cNvSpPr>
            <a:spLocks noGrp="1"/>
          </p:cNvSpPr>
          <p:nvPr>
            <p:ph type="title"/>
          </p:nvPr>
        </p:nvSpPr>
        <p:spPr/>
        <p:txBody>
          <a:bodyPr/>
          <a:lstStyle/>
          <a:p>
            <a:r>
              <a:rPr lang="nl-NL" b="1" u="sng" dirty="0"/>
              <a:t>Case 3</a:t>
            </a:r>
            <a:endParaRPr lang="en-US" dirty="0"/>
          </a:p>
        </p:txBody>
      </p:sp>
    </p:spTree>
    <p:extLst>
      <p:ext uri="{BB962C8B-B14F-4D97-AF65-F5344CB8AC3E}">
        <p14:creationId xmlns:p14="http://schemas.microsoft.com/office/powerpoint/2010/main" val="1751829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4</a:t>
            </a:r>
            <a:endParaRPr lang="en-US" dirty="0"/>
          </a:p>
        </p:txBody>
      </p:sp>
      <p:sp>
        <p:nvSpPr>
          <p:cNvPr id="3" name="Content Placeholder 2"/>
          <p:cNvSpPr>
            <a:spLocks noGrp="1"/>
          </p:cNvSpPr>
          <p:nvPr>
            <p:ph idx="1"/>
          </p:nvPr>
        </p:nvSpPr>
        <p:spPr/>
        <p:txBody>
          <a:bodyPr>
            <a:normAutofit/>
          </a:bodyPr>
          <a:lstStyle/>
          <a:p>
            <a:pPr marL="0" indent="0">
              <a:buNone/>
            </a:pPr>
            <a:r>
              <a:rPr lang="en-GB" dirty="0"/>
              <a:t>Double Red Blood Cell (apheresis) donor experiences pain during return with swelling in arm to hand, leakage at puncture site, and tingling in his fingers.  Donor also begins experiencing chest pains, mother who was with donor during donation, takes donor to an urgent care clinic after donor is discontinued.  Donor is given contact information and notified that collection centre will follow-up.</a:t>
            </a:r>
            <a:endParaRPr lang="en-US" dirty="0"/>
          </a:p>
          <a:p>
            <a:pPr marL="0" indent="0">
              <a:buNone/>
            </a:pPr>
            <a:r>
              <a:rPr lang="en-GB" dirty="0"/>
              <a:t>A few days later, per donor’s mother, doing better, testing done with no evidence of a blood clot or compartment syndrome.  Donor diagnosed with infiltration by urgent care doctor.  Donor advised that donor centre would cover expenses not reimbursed by insurance company.</a:t>
            </a:r>
            <a:endParaRPr lang="en-US" dirty="0"/>
          </a:p>
          <a:p>
            <a:pPr marL="0" indent="0">
              <a:buNone/>
            </a:pPr>
            <a:endParaRPr lang="en-US" dirty="0"/>
          </a:p>
        </p:txBody>
      </p:sp>
    </p:spTree>
    <p:extLst>
      <p:ext uri="{BB962C8B-B14F-4D97-AF65-F5344CB8AC3E}">
        <p14:creationId xmlns:p14="http://schemas.microsoft.com/office/powerpoint/2010/main" val="2235118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4</a:t>
            </a:r>
            <a:endParaRPr lang="en-US" dirty="0"/>
          </a:p>
        </p:txBody>
      </p:sp>
      <p:sp>
        <p:nvSpPr>
          <p:cNvPr id="3" name="Content Placeholder 2"/>
          <p:cNvSpPr>
            <a:spLocks noGrp="1"/>
          </p:cNvSpPr>
          <p:nvPr>
            <p:ph idx="1"/>
          </p:nvPr>
        </p:nvSpPr>
        <p:spPr/>
        <p:txBody>
          <a:bodyPr>
            <a:normAutofit/>
          </a:bodyPr>
          <a:lstStyle/>
          <a:p>
            <a:pPr marL="0" indent="0">
              <a:buNone/>
            </a:pPr>
            <a:r>
              <a:rPr lang="en-GB" dirty="0"/>
              <a:t>Double Red Blood Cell (apheresis) donor experiences pain during return with swelling in arm to hand, leakage at puncture site, and tingling in his fingers.  Donor also begins experiencing chest pains, mother who was with donor during donation, takes donor to an urgent care clinic after donor is discontinued.  Donor is given contact information and notified that collection centre will follow-up.</a:t>
            </a:r>
            <a:endParaRPr lang="en-US" dirty="0"/>
          </a:p>
          <a:p>
            <a:pPr marL="0" indent="0">
              <a:buNone/>
            </a:pPr>
            <a:r>
              <a:rPr lang="en-GB" dirty="0"/>
              <a:t>A few days later, per donor’s mother, doing better, testing done with no evidence of a blood clot or compartment syndrome.  Donor diagnosed with infiltration by urgent care doctor.  Donor advised that donor centre would cover expenses not reimbursed by insurance company.</a:t>
            </a:r>
            <a:endParaRPr lang="en-US" dirty="0"/>
          </a:p>
          <a:p>
            <a:pPr marL="0" indent="0">
              <a:buNone/>
            </a:pPr>
            <a:endParaRPr lang="en-US" dirty="0"/>
          </a:p>
        </p:txBody>
      </p:sp>
      <p:sp>
        <p:nvSpPr>
          <p:cNvPr id="5" name="TextBox 4"/>
          <p:cNvSpPr txBox="1"/>
          <p:nvPr/>
        </p:nvSpPr>
        <p:spPr>
          <a:xfrm>
            <a:off x="97761" y="1856974"/>
            <a:ext cx="570990" cy="369332"/>
          </a:xfrm>
          <a:prstGeom prst="rect">
            <a:avLst/>
          </a:prstGeom>
          <a:noFill/>
        </p:spPr>
        <p:txBody>
          <a:bodyPr wrap="none" rtlCol="0">
            <a:spAutoFit/>
          </a:bodyPr>
          <a:lstStyle/>
          <a:p>
            <a:r>
              <a:rPr lang="en-US" b="1" dirty="0" err="1">
                <a:solidFill>
                  <a:srgbClr val="0070C0"/>
                </a:solidFill>
                <a:effectLst>
                  <a:outerShdw blurRad="38100" dist="38100" dir="2700000" algn="tl">
                    <a:srgbClr val="000000">
                      <a:alpha val="43137"/>
                    </a:srgbClr>
                  </a:outerShdw>
                </a:effectLst>
              </a:rPr>
              <a:t>Aph</a:t>
            </a:r>
            <a:endParaRPr lang="en-US" b="1" dirty="0">
              <a:solidFill>
                <a:srgbClr val="0070C0"/>
              </a:solidFill>
              <a:effectLst>
                <a:outerShdw blurRad="38100" dist="38100" dir="2700000" algn="tl">
                  <a:srgbClr val="000000">
                    <a:alpha val="43137"/>
                  </a:srgbClr>
                </a:outerShdw>
              </a:effectLst>
            </a:endParaRPr>
          </a:p>
        </p:txBody>
      </p:sp>
      <p:sp>
        <p:nvSpPr>
          <p:cNvPr id="6" name="Rectangle 5"/>
          <p:cNvSpPr/>
          <p:nvPr/>
        </p:nvSpPr>
        <p:spPr>
          <a:xfrm>
            <a:off x="2651760" y="2282066"/>
            <a:ext cx="341757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97761" y="2257655"/>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8" name="Rectangle 7"/>
          <p:cNvSpPr/>
          <p:nvPr/>
        </p:nvSpPr>
        <p:spPr>
          <a:xfrm>
            <a:off x="6174104" y="2282066"/>
            <a:ext cx="349567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903923" y="2649847"/>
            <a:ext cx="305085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87780" y="2640921"/>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1" name="Rectangle 10"/>
          <p:cNvSpPr/>
          <p:nvPr/>
        </p:nvSpPr>
        <p:spPr>
          <a:xfrm>
            <a:off x="8721089" y="2671265"/>
            <a:ext cx="185547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20669" y="3402388"/>
            <a:ext cx="889987"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p:txBody>
      </p:sp>
      <p:sp>
        <p:nvSpPr>
          <p:cNvPr id="13" name="Rectangle 12"/>
          <p:cNvSpPr/>
          <p:nvPr/>
        </p:nvSpPr>
        <p:spPr>
          <a:xfrm>
            <a:off x="900437" y="3426799"/>
            <a:ext cx="153415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10151117" y="3048470"/>
            <a:ext cx="108457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Connector 14"/>
          <p:cNvCxnSpPr/>
          <p:nvPr/>
        </p:nvCxnSpPr>
        <p:spPr>
          <a:xfrm>
            <a:off x="918210" y="5024296"/>
            <a:ext cx="74980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10756907" y="4673776"/>
            <a:ext cx="4572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1593057" y="5071566"/>
            <a:ext cx="167259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p:cNvSpPr txBox="1"/>
          <p:nvPr/>
        </p:nvSpPr>
        <p:spPr>
          <a:xfrm>
            <a:off x="183063" y="5053213"/>
            <a:ext cx="451406"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DX</a:t>
            </a:r>
          </a:p>
        </p:txBody>
      </p:sp>
      <p:cxnSp>
        <p:nvCxnSpPr>
          <p:cNvPr id="19" name="Straight Connector 18"/>
          <p:cNvCxnSpPr/>
          <p:nvPr/>
        </p:nvCxnSpPr>
        <p:spPr>
          <a:xfrm>
            <a:off x="1347053" y="2224946"/>
            <a:ext cx="4114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4107352" y="230459"/>
            <a:ext cx="7656199" cy="830997"/>
          </a:xfrm>
          <a:prstGeom prst="rect">
            <a:avLst/>
          </a:prstGeom>
        </p:spPr>
        <p:txBody>
          <a:bodyPr wrap="none">
            <a:spAutoFit/>
          </a:bodyPr>
          <a:lstStyle/>
          <a:p>
            <a:pPr marL="404813" lvl="1" algn="ctr"/>
            <a:r>
              <a:rPr lang="en-US" sz="2400" b="1" dirty="0"/>
              <a:t>Diagnosis</a:t>
            </a:r>
            <a:r>
              <a:rPr lang="en-US" sz="2400" dirty="0"/>
              <a:t>: C.4 Infiltration related to apheresis procedure</a:t>
            </a:r>
          </a:p>
          <a:p>
            <a:pPr marL="404813" lvl="1" algn="ctr"/>
            <a:r>
              <a:rPr lang="en-US" sz="2400" b="1" dirty="0"/>
              <a:t>Severity</a:t>
            </a:r>
            <a:r>
              <a:rPr lang="en-US" sz="2400" dirty="0"/>
              <a:t>: Moderate; </a:t>
            </a:r>
            <a:r>
              <a:rPr lang="en-US" sz="2400" b="1" dirty="0"/>
              <a:t>Imputability</a:t>
            </a:r>
            <a:r>
              <a:rPr lang="en-US" sz="2400" dirty="0"/>
              <a:t>: Definite</a:t>
            </a:r>
          </a:p>
        </p:txBody>
      </p:sp>
    </p:spTree>
    <p:extLst>
      <p:ext uri="{BB962C8B-B14F-4D97-AF65-F5344CB8AC3E}">
        <p14:creationId xmlns:p14="http://schemas.microsoft.com/office/powerpoint/2010/main" val="3733556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9" grpId="0" animBg="1"/>
      <p:bldP spid="10" grpId="0"/>
      <p:bldP spid="11" grpId="0" animBg="1"/>
      <p:bldP spid="12" grpId="0"/>
      <p:bldP spid="13" grpId="0" animBg="1"/>
      <p:bldP spid="14" grpId="0" animBg="1"/>
      <p:bldP spid="17" grpId="0" animBg="1"/>
      <p:bldP spid="18" grpId="0"/>
      <p:bldP spid="2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92500" lnSpcReduction="10000"/>
          </a:bodyPr>
          <a:lstStyle/>
          <a:p>
            <a:pPr marL="0" indent="0">
              <a:spcAft>
                <a:spcPts val="600"/>
              </a:spcAft>
              <a:buNone/>
            </a:pPr>
            <a:endParaRPr lang="en-US" dirty="0"/>
          </a:p>
          <a:p>
            <a:pPr marL="0" indent="0">
              <a:spcAft>
                <a:spcPts val="600"/>
              </a:spcAft>
              <a:buNone/>
            </a:pPr>
            <a:r>
              <a:rPr lang="en-US" dirty="0"/>
              <a:t>“confusing history, probable </a:t>
            </a:r>
            <a:r>
              <a:rPr lang="en-US" dirty="0" err="1"/>
              <a:t>haematoma</a:t>
            </a:r>
            <a:r>
              <a:rPr lang="en-US" dirty="0"/>
              <a:t> due to pressure of return flow”</a:t>
            </a:r>
          </a:p>
          <a:p>
            <a:pPr marL="0" indent="0">
              <a:spcAft>
                <a:spcPts val="600"/>
              </a:spcAft>
              <a:buNone/>
            </a:pPr>
            <a:r>
              <a:rPr lang="en-US" dirty="0"/>
              <a:t>“experienced chest pain”</a:t>
            </a:r>
          </a:p>
          <a:p>
            <a:pPr marL="0" indent="0">
              <a:spcAft>
                <a:spcPts val="600"/>
              </a:spcAft>
              <a:buNone/>
            </a:pPr>
            <a:endParaRPr lang="en-US" baseline="0" dirty="0"/>
          </a:p>
          <a:p>
            <a:pPr marL="0" indent="0">
              <a:spcAft>
                <a:spcPts val="600"/>
              </a:spcAft>
              <a:buNone/>
            </a:pPr>
            <a:r>
              <a:rPr lang="en-US" baseline="0" dirty="0"/>
              <a:t>“chest pain probably related to citrate or psychosomatic</a:t>
            </a:r>
            <a:r>
              <a:rPr lang="en-US" dirty="0"/>
              <a:t> reaction”</a:t>
            </a:r>
            <a:endParaRPr lang="en-US" baseline="0" dirty="0"/>
          </a:p>
          <a:p>
            <a:pPr marL="0" indent="0">
              <a:spcAft>
                <a:spcPts val="600"/>
              </a:spcAft>
              <a:buNone/>
            </a:pPr>
            <a:r>
              <a:rPr lang="en-US" dirty="0"/>
              <a:t>“complicated by intercostal spasm</a:t>
            </a:r>
            <a:r>
              <a:rPr lang="en-US" baseline="0" dirty="0"/>
              <a:t>”</a:t>
            </a:r>
          </a:p>
          <a:p>
            <a:pPr marL="0" indent="0">
              <a:spcAft>
                <a:spcPts val="600"/>
              </a:spcAft>
              <a:buNone/>
            </a:pPr>
            <a:r>
              <a:rPr lang="en-US" baseline="0" dirty="0"/>
              <a:t>“chest pain may</a:t>
            </a:r>
            <a:r>
              <a:rPr lang="en-US" dirty="0"/>
              <a:t> be related to anxiety</a:t>
            </a:r>
            <a:r>
              <a:rPr lang="en-US" baseline="0" dirty="0"/>
              <a:t>”</a:t>
            </a:r>
          </a:p>
          <a:p>
            <a:pPr marL="0" indent="0">
              <a:spcAft>
                <a:spcPts val="600"/>
              </a:spcAft>
              <a:buNone/>
            </a:pPr>
            <a:r>
              <a:rPr lang="en-US" dirty="0"/>
              <a:t>“chest pain needs to be worked up”</a:t>
            </a:r>
          </a:p>
          <a:p>
            <a:pPr marL="0" indent="0">
              <a:spcAft>
                <a:spcPts val="600"/>
              </a:spcAft>
              <a:buNone/>
            </a:pPr>
            <a:r>
              <a:rPr lang="en-US" baseline="0" dirty="0"/>
              <a:t>“chest pain is unclear…air </a:t>
            </a:r>
            <a:r>
              <a:rPr lang="en-US" dirty="0"/>
              <a:t>embolism?”</a:t>
            </a:r>
            <a:endParaRPr lang="en-US" baseline="0" dirty="0"/>
          </a:p>
          <a:p>
            <a:pPr marL="0" indent="0">
              <a:spcAft>
                <a:spcPts val="600"/>
              </a:spcAft>
              <a:buNone/>
            </a:pPr>
            <a:endParaRPr lang="en-US"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39/54</a:t>
            </a:r>
            <a:endParaRPr lang="en-US" sz="2200" b="1" dirty="0"/>
          </a:p>
          <a:p>
            <a:pPr marL="457200" lvl="1">
              <a:tabLst>
                <a:tab pos="4114800" algn="dec"/>
              </a:tabLst>
            </a:pPr>
            <a:r>
              <a:rPr lang="en-US" dirty="0"/>
              <a:t>A1 Blood outside vessel	 10/54</a:t>
            </a:r>
          </a:p>
          <a:p>
            <a:pPr marL="457200" lvl="1">
              <a:tabLst>
                <a:tab pos="4114800" algn="dec"/>
              </a:tabLst>
            </a:pPr>
            <a:r>
              <a:rPr lang="en-US" dirty="0"/>
              <a:t>A2 Arm Pain</a:t>
            </a:r>
            <a:r>
              <a:rPr lang="en-US" b="1" dirty="0"/>
              <a:t>	 </a:t>
            </a:r>
            <a:r>
              <a:rPr lang="en-US" dirty="0"/>
              <a:t>6/54</a:t>
            </a:r>
          </a:p>
          <a:p>
            <a:pPr marL="457200" lvl="1">
              <a:tabLst>
                <a:tab pos="4114800" algn="dec"/>
              </a:tabLst>
            </a:pPr>
            <a:r>
              <a:rPr lang="en-US" dirty="0"/>
              <a:t>C.1 Citrate Reaction	11/54</a:t>
            </a:r>
          </a:p>
          <a:p>
            <a:pPr marL="457200" lvl="1">
              <a:tabLst>
                <a:tab pos="4114800" algn="dec"/>
              </a:tabLst>
            </a:pPr>
            <a:r>
              <a:rPr lang="en-US" b="1" dirty="0"/>
              <a:t>C.4 Infiltration	40/54</a:t>
            </a:r>
          </a:p>
          <a:p>
            <a:pPr marL="457200" lvl="1">
              <a:tabLst>
                <a:tab pos="4114800" algn="dec"/>
              </a:tabLst>
            </a:pPr>
            <a:r>
              <a:rPr lang="en-US" dirty="0"/>
              <a:t>E.1 Acute cardiac </a:t>
            </a:r>
            <a:r>
              <a:rPr lang="en-US" dirty="0" err="1"/>
              <a:t>sxs</a:t>
            </a:r>
            <a:r>
              <a:rPr lang="en-US" dirty="0"/>
              <a:t> not MI	 1/54</a:t>
            </a:r>
          </a:p>
          <a:p>
            <a:pPr marL="0" indent="0">
              <a:buNone/>
            </a:pPr>
            <a:r>
              <a:rPr lang="en-US" b="1" dirty="0"/>
              <a:t>Severity</a:t>
            </a:r>
          </a:p>
          <a:p>
            <a:pPr marL="457200" lvl="1">
              <a:tabLst>
                <a:tab pos="4114800" algn="dec"/>
              </a:tabLst>
            </a:pPr>
            <a:r>
              <a:rPr lang="en-US" dirty="0"/>
              <a:t>Mild	  17/54</a:t>
            </a:r>
          </a:p>
          <a:p>
            <a:pPr marL="457200" lvl="1">
              <a:tabLst>
                <a:tab pos="4114800" algn="dec"/>
              </a:tabLst>
            </a:pPr>
            <a:r>
              <a:rPr lang="en-US" b="1" dirty="0"/>
              <a:t>Moderate	 32/54</a:t>
            </a:r>
          </a:p>
          <a:p>
            <a:pPr marL="457200" lvl="1">
              <a:tabLst>
                <a:tab pos="4114800" algn="dec"/>
              </a:tabLst>
            </a:pPr>
            <a:r>
              <a:rPr lang="en-US" dirty="0"/>
              <a:t>Severe	  3/54</a:t>
            </a:r>
          </a:p>
          <a:p>
            <a:pPr marL="0" indent="0">
              <a:buNone/>
            </a:pPr>
            <a:r>
              <a:rPr lang="en-US" b="1" dirty="0"/>
              <a:t>Imputability</a:t>
            </a:r>
          </a:p>
          <a:p>
            <a:pPr marL="457200" lvl="1">
              <a:tabLst>
                <a:tab pos="3997325" algn="dec"/>
              </a:tabLst>
            </a:pPr>
            <a:r>
              <a:rPr lang="en-US" dirty="0"/>
              <a:t>Definite/Probable:	52 (45/7)</a:t>
            </a:r>
          </a:p>
          <a:p>
            <a:pPr marL="457200" lvl="1">
              <a:tabLst>
                <a:tab pos="4167188" algn="dec"/>
              </a:tabLst>
            </a:pPr>
            <a:r>
              <a:rPr lang="en-US" dirty="0"/>
              <a:t>Possible	0</a:t>
            </a:r>
          </a:p>
          <a:p>
            <a:pPr marL="457200" lvl="1">
              <a:tabLst>
                <a:tab pos="4167188" algn="dec"/>
              </a:tabLst>
            </a:pPr>
            <a:r>
              <a:rPr lang="en-US" dirty="0"/>
              <a:t>Unlikely/Excluded:	0</a:t>
            </a:r>
          </a:p>
          <a:p>
            <a:pPr marL="457200" lvl="1">
              <a:tabLst>
                <a:tab pos="4167188" algn="dec"/>
              </a:tabLst>
            </a:pPr>
            <a:r>
              <a:rPr lang="en-US" dirty="0"/>
              <a:t>Empty/unable to evaluate: 	2</a:t>
            </a:r>
          </a:p>
        </p:txBody>
      </p:sp>
      <p:sp>
        <p:nvSpPr>
          <p:cNvPr id="12" name="Title 11"/>
          <p:cNvSpPr>
            <a:spLocks noGrp="1"/>
          </p:cNvSpPr>
          <p:nvPr>
            <p:ph type="title"/>
          </p:nvPr>
        </p:nvSpPr>
        <p:spPr/>
        <p:txBody>
          <a:bodyPr/>
          <a:lstStyle/>
          <a:p>
            <a:r>
              <a:rPr lang="nl-NL" b="1" u="sng" dirty="0"/>
              <a:t>Case 4</a:t>
            </a:r>
            <a:endParaRPr lang="en-US" dirty="0"/>
          </a:p>
        </p:txBody>
      </p:sp>
    </p:spTree>
    <p:extLst>
      <p:ext uri="{BB962C8B-B14F-4D97-AF65-F5344CB8AC3E}">
        <p14:creationId xmlns:p14="http://schemas.microsoft.com/office/powerpoint/2010/main" val="240308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5</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dirty="0"/>
              <a:t>Apheresis donor experienced initial sharp pain during needle withdrawal of an otherwise unremarkable donation.  When staff calls the donor the next day, the donor reports that there is a small bruise at the phlebotomy site and some itchiness and a red rash where the armband was wrapped around her arm.  Donor also reports some numbness in fingertips. She is advised to see her primary physician who makes a diagnosis and begins treating her.  </a:t>
            </a:r>
            <a:endParaRPr lang="en-US" dirty="0"/>
          </a:p>
          <a:p>
            <a:pPr marL="0" indent="0">
              <a:buNone/>
            </a:pPr>
            <a:r>
              <a:rPr lang="en-GB" dirty="0"/>
              <a:t>Two weeks later the staff call the donor back who states that the bruise is fading and the rash is gone-, although she has some residual pain around her haematoma and is being treated by her physician.  The pain is gone by 30 days following donation.</a:t>
            </a:r>
            <a:endParaRPr lang="en-US" dirty="0"/>
          </a:p>
          <a:p>
            <a:pPr marL="0" indent="0">
              <a:buNone/>
            </a:pPr>
            <a:endParaRPr lang="en-US" dirty="0"/>
          </a:p>
        </p:txBody>
      </p:sp>
    </p:spTree>
    <p:extLst>
      <p:ext uri="{BB962C8B-B14F-4D97-AF65-F5344CB8AC3E}">
        <p14:creationId xmlns:p14="http://schemas.microsoft.com/office/powerpoint/2010/main" val="352217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5</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dirty="0"/>
              <a:t>Apheresis donor experienced initial sharp pain during needle withdrawal of an otherwise unremarkable donation.  When staff calls the donor the next day, the donor reports that there is a small bruise at the phlebotomy site and some itchiness and a red rash where the armband was wrapped around her arm.  Donor also reports some numbness in fingertips. She is advised to see her primary physician who makes a diagnosis and begins treating her.  </a:t>
            </a:r>
            <a:endParaRPr lang="en-US" dirty="0"/>
          </a:p>
          <a:p>
            <a:pPr marL="0" indent="0">
              <a:buNone/>
            </a:pPr>
            <a:r>
              <a:rPr lang="en-GB" dirty="0"/>
              <a:t>Two weeks later the staff call the donor back who states that the bruise is fading and the rash is gone-, although she has some residual pain around her haematoma and is being treated by her physician.  The pain is gone by 30 days following donation.</a:t>
            </a:r>
            <a:endParaRPr lang="en-US" dirty="0"/>
          </a:p>
          <a:p>
            <a:pPr marL="0" indent="0">
              <a:buNone/>
            </a:pPr>
            <a:endParaRPr lang="en-US" dirty="0"/>
          </a:p>
        </p:txBody>
      </p:sp>
      <p:sp>
        <p:nvSpPr>
          <p:cNvPr id="4" name="Rectangle 3"/>
          <p:cNvSpPr/>
          <p:nvPr/>
        </p:nvSpPr>
        <p:spPr>
          <a:xfrm>
            <a:off x="5199322" y="1881384"/>
            <a:ext cx="457200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8843" y="1856973"/>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cxnSp>
        <p:nvCxnSpPr>
          <p:cNvPr id="7" name="Straight Connector 6"/>
          <p:cNvCxnSpPr/>
          <p:nvPr/>
        </p:nvCxnSpPr>
        <p:spPr>
          <a:xfrm>
            <a:off x="921750" y="2201895"/>
            <a:ext cx="23774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Rectangle 7"/>
          <p:cNvSpPr/>
          <p:nvPr/>
        </p:nvSpPr>
        <p:spPr>
          <a:xfrm>
            <a:off x="9080204" y="2537247"/>
            <a:ext cx="179504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0" y="2521091"/>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0" name="Rectangle 9"/>
          <p:cNvSpPr/>
          <p:nvPr/>
        </p:nvSpPr>
        <p:spPr>
          <a:xfrm>
            <a:off x="5394250" y="2855358"/>
            <a:ext cx="345203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10740" y="2868823"/>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SXS3</a:t>
            </a:r>
          </a:p>
        </p:txBody>
      </p:sp>
      <p:sp>
        <p:nvSpPr>
          <p:cNvPr id="12" name="Rectangle 11"/>
          <p:cNvSpPr/>
          <p:nvPr/>
        </p:nvSpPr>
        <p:spPr>
          <a:xfrm>
            <a:off x="898003" y="3585888"/>
            <a:ext cx="334438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6841603" y="3569380"/>
            <a:ext cx="371652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25893" y="3585888"/>
            <a:ext cx="889987"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RX</a:t>
            </a:r>
          </a:p>
        </p:txBody>
      </p:sp>
      <p:sp>
        <p:nvSpPr>
          <p:cNvPr id="15" name="Rectangle 14"/>
          <p:cNvSpPr/>
          <p:nvPr/>
        </p:nvSpPr>
        <p:spPr>
          <a:xfrm>
            <a:off x="1236921" y="5395448"/>
            <a:ext cx="521704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p:cNvSpPr txBox="1"/>
          <p:nvPr/>
        </p:nvSpPr>
        <p:spPr>
          <a:xfrm>
            <a:off x="0" y="5371037"/>
            <a:ext cx="920445"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~30d</a:t>
            </a:r>
          </a:p>
        </p:txBody>
      </p:sp>
      <p:sp>
        <p:nvSpPr>
          <p:cNvPr id="18" name="Rectangle 17"/>
          <p:cNvSpPr/>
          <p:nvPr/>
        </p:nvSpPr>
        <p:spPr>
          <a:xfrm>
            <a:off x="3023562" y="109473"/>
            <a:ext cx="9072741" cy="830997"/>
          </a:xfrm>
          <a:prstGeom prst="rect">
            <a:avLst/>
          </a:prstGeom>
        </p:spPr>
        <p:txBody>
          <a:bodyPr wrap="none">
            <a:spAutoFit/>
          </a:bodyPr>
          <a:lstStyle/>
          <a:p>
            <a:pPr marL="404813" lvl="1" algn="ctr"/>
            <a:r>
              <a:rPr lang="en-US" sz="2400" b="1" dirty="0"/>
              <a:t>Diagnosis</a:t>
            </a:r>
            <a:r>
              <a:rPr lang="en-US" sz="2400" dirty="0"/>
              <a:t>: A2 Arm Pain, A1.1 </a:t>
            </a:r>
            <a:r>
              <a:rPr lang="en-US" sz="2400" dirty="0" err="1"/>
              <a:t>Haematoma</a:t>
            </a:r>
            <a:r>
              <a:rPr lang="en-US" sz="2400" dirty="0"/>
              <a:t>, D1 Local allergic reaction</a:t>
            </a:r>
          </a:p>
          <a:p>
            <a:pPr marL="404813" lvl="1" algn="ctr"/>
            <a:r>
              <a:rPr lang="en-US" sz="2400" b="1" dirty="0"/>
              <a:t>Severity</a:t>
            </a:r>
            <a:r>
              <a:rPr lang="en-US" sz="2400" dirty="0"/>
              <a:t>: Mild/Moderate; </a:t>
            </a:r>
            <a:r>
              <a:rPr lang="en-US" sz="2400" b="1" dirty="0"/>
              <a:t>Imputability</a:t>
            </a:r>
            <a:r>
              <a:rPr lang="en-US" sz="2400" dirty="0"/>
              <a:t>: Definite</a:t>
            </a:r>
          </a:p>
        </p:txBody>
      </p:sp>
      <p:sp>
        <p:nvSpPr>
          <p:cNvPr id="19" name="Rectangle 18"/>
          <p:cNvSpPr/>
          <p:nvPr/>
        </p:nvSpPr>
        <p:spPr>
          <a:xfrm>
            <a:off x="4237736" y="3906399"/>
            <a:ext cx="274785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785045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p:bldP spid="10" grpId="0" animBg="1"/>
      <p:bldP spid="11" grpId="0"/>
      <p:bldP spid="13" grpId="0" animBg="1"/>
      <p:bldP spid="14" grpId="0"/>
      <p:bldP spid="15" grpId="0" animBg="1"/>
      <p:bldP spid="16" grpId="0"/>
      <p:bldP spid="18" grpId="0"/>
      <p:bldP spid="1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92500" lnSpcReduction="20000"/>
          </a:bodyPr>
          <a:lstStyle/>
          <a:p>
            <a:pPr marL="0" indent="0">
              <a:spcAft>
                <a:spcPts val="600"/>
              </a:spcAft>
              <a:buNone/>
            </a:pPr>
            <a:endParaRPr lang="en-US" dirty="0"/>
          </a:p>
          <a:p>
            <a:pPr marL="0" indent="0">
              <a:spcAft>
                <a:spcPts val="600"/>
              </a:spcAft>
              <a:buNone/>
            </a:pPr>
            <a:r>
              <a:rPr lang="en-US" i="1" baseline="0" dirty="0">
                <a:effectLst>
                  <a:outerShdw blurRad="38100" dist="38100" dir="2700000" algn="tl">
                    <a:srgbClr val="000000">
                      <a:alpha val="43137"/>
                    </a:srgbClr>
                  </a:outerShdw>
                </a:effectLst>
              </a:rPr>
              <a:t>“difficult to</a:t>
            </a:r>
            <a:r>
              <a:rPr lang="en-US" i="1" dirty="0">
                <a:effectLst>
                  <a:outerShdw blurRad="38100" dist="38100" dir="2700000" algn="tl">
                    <a:srgbClr val="000000">
                      <a:alpha val="43137"/>
                    </a:srgbClr>
                  </a:outerShdw>
                </a:effectLst>
              </a:rPr>
              <a:t> classify A1/A2 as symptoms overlap”</a:t>
            </a:r>
          </a:p>
          <a:p>
            <a:pPr marL="0" indent="0">
              <a:spcAft>
                <a:spcPts val="600"/>
              </a:spcAft>
              <a:buNone/>
            </a:pPr>
            <a:endParaRPr lang="en-US" baseline="0" dirty="0"/>
          </a:p>
          <a:p>
            <a:pPr marL="0" indent="0">
              <a:spcAft>
                <a:spcPts val="600"/>
              </a:spcAft>
              <a:buNone/>
            </a:pPr>
            <a:r>
              <a:rPr lang="en-US" dirty="0"/>
              <a:t>“pain on needle insertion [sic] that lingered”</a:t>
            </a:r>
          </a:p>
          <a:p>
            <a:pPr marL="0" indent="0">
              <a:spcAft>
                <a:spcPts val="600"/>
              </a:spcAft>
              <a:buNone/>
            </a:pPr>
            <a:r>
              <a:rPr lang="en-US" dirty="0"/>
              <a:t>“nerve irritation resolved”</a:t>
            </a:r>
          </a:p>
          <a:p>
            <a:pPr marL="0" indent="0">
              <a:spcAft>
                <a:spcPts val="600"/>
              </a:spcAft>
              <a:buNone/>
            </a:pPr>
            <a:endParaRPr lang="en-US" dirty="0"/>
          </a:p>
          <a:p>
            <a:pPr marL="0" indent="0">
              <a:spcAft>
                <a:spcPts val="600"/>
              </a:spcAft>
              <a:buNone/>
            </a:pPr>
            <a:r>
              <a:rPr lang="en-US" dirty="0"/>
              <a:t>“small bruise/</a:t>
            </a:r>
            <a:r>
              <a:rPr lang="en-US" dirty="0" err="1"/>
              <a:t>haematoma</a:t>
            </a:r>
            <a:r>
              <a:rPr lang="en-US" dirty="0"/>
              <a:t>? resolved”</a:t>
            </a:r>
          </a:p>
          <a:p>
            <a:pPr marL="0" indent="0">
              <a:spcAft>
                <a:spcPts val="600"/>
              </a:spcAft>
              <a:buNone/>
            </a:pPr>
            <a:r>
              <a:rPr lang="en-US" dirty="0"/>
              <a:t>“nerve irritation may be due to </a:t>
            </a:r>
            <a:r>
              <a:rPr lang="en-US" dirty="0" err="1"/>
              <a:t>haematoma</a:t>
            </a:r>
            <a:r>
              <a:rPr lang="en-US" dirty="0"/>
              <a:t>”</a:t>
            </a:r>
            <a:endParaRPr lang="en-US" baseline="0" dirty="0"/>
          </a:p>
          <a:p>
            <a:pPr marL="0" indent="0">
              <a:spcAft>
                <a:spcPts val="600"/>
              </a:spcAft>
              <a:buNone/>
            </a:pPr>
            <a:endParaRPr lang="en-US" dirty="0"/>
          </a:p>
          <a:p>
            <a:pPr marL="0" indent="0">
              <a:spcAft>
                <a:spcPts val="600"/>
              </a:spcAft>
              <a:buNone/>
            </a:pPr>
            <a:r>
              <a:rPr lang="en-US" dirty="0"/>
              <a:t>“topical dermatitis from dressing resolved”</a:t>
            </a:r>
          </a:p>
          <a:p>
            <a:pPr marL="0" indent="0">
              <a:spcAft>
                <a:spcPts val="600"/>
              </a:spcAft>
              <a:buNone/>
            </a:pPr>
            <a:endParaRPr lang="en-US" baseline="0" dirty="0"/>
          </a:p>
          <a:p>
            <a:pPr marL="0" indent="0">
              <a:spcAft>
                <a:spcPts val="600"/>
              </a:spcAft>
              <a:buNone/>
            </a:pPr>
            <a:endParaRPr lang="en-US"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18/54</a:t>
            </a:r>
            <a:endParaRPr lang="en-US" sz="2200" b="1" dirty="0"/>
          </a:p>
          <a:p>
            <a:pPr marL="457200" lvl="1">
              <a:tabLst>
                <a:tab pos="4114800" algn="dec"/>
              </a:tabLst>
            </a:pPr>
            <a:r>
              <a:rPr lang="en-US" i="1" dirty="0"/>
              <a:t>A1 Blood outside vessel	 40/54</a:t>
            </a:r>
          </a:p>
          <a:p>
            <a:pPr marL="457200" lvl="1">
              <a:tabLst>
                <a:tab pos="4114800" algn="dec"/>
              </a:tabLst>
            </a:pPr>
            <a:r>
              <a:rPr lang="en-US" b="1" i="1" dirty="0"/>
              <a:t>A2 Arm Pain (A2.1 + A2.2)	 24/54</a:t>
            </a:r>
          </a:p>
          <a:p>
            <a:pPr marL="457200" lvl="1">
              <a:tabLst>
                <a:tab pos="4114800" algn="dec"/>
              </a:tabLst>
            </a:pPr>
            <a:r>
              <a:rPr lang="en-US" dirty="0"/>
              <a:t>A3.1 Super. </a:t>
            </a:r>
            <a:r>
              <a:rPr lang="en-US" dirty="0" err="1"/>
              <a:t>thrombophleb</a:t>
            </a:r>
            <a:r>
              <a:rPr lang="en-US" dirty="0"/>
              <a:t>	 1/54</a:t>
            </a:r>
          </a:p>
          <a:p>
            <a:pPr marL="457200" lvl="1">
              <a:tabLst>
                <a:tab pos="4114800" algn="dec"/>
              </a:tabLst>
            </a:pPr>
            <a:r>
              <a:rPr lang="en-US" dirty="0"/>
              <a:t>C.1 citrate reaction	1/54</a:t>
            </a:r>
          </a:p>
          <a:p>
            <a:pPr marL="457200" lvl="1">
              <a:tabLst>
                <a:tab pos="4114800" algn="dec"/>
              </a:tabLst>
            </a:pPr>
            <a:r>
              <a:rPr lang="en-US" i="1" dirty="0"/>
              <a:t>D1 Local allergic reaction	 39/54</a:t>
            </a:r>
          </a:p>
          <a:p>
            <a:pPr marL="0" indent="0">
              <a:buNone/>
            </a:pPr>
            <a:r>
              <a:rPr lang="en-US" b="1" dirty="0"/>
              <a:t>Severity</a:t>
            </a:r>
          </a:p>
          <a:p>
            <a:pPr marL="457200" lvl="1">
              <a:tabLst>
                <a:tab pos="4114800" algn="dec"/>
              </a:tabLst>
            </a:pPr>
            <a:r>
              <a:rPr lang="en-US" b="1" dirty="0"/>
              <a:t>Mild	  39/54</a:t>
            </a:r>
          </a:p>
          <a:p>
            <a:pPr marL="457200" lvl="1">
              <a:tabLst>
                <a:tab pos="4114800" algn="dec"/>
              </a:tabLst>
            </a:pPr>
            <a:r>
              <a:rPr lang="en-US" dirty="0"/>
              <a:t>Moderate	 13/54</a:t>
            </a:r>
          </a:p>
          <a:p>
            <a:pPr marL="457200" lvl="1">
              <a:tabLst>
                <a:tab pos="4114800" algn="dec"/>
              </a:tabLst>
            </a:pPr>
            <a:r>
              <a:rPr lang="en-US" dirty="0"/>
              <a:t>Severe	  3/54</a:t>
            </a:r>
          </a:p>
          <a:p>
            <a:pPr marL="0" indent="0">
              <a:buNone/>
            </a:pPr>
            <a:r>
              <a:rPr lang="en-US" b="1" dirty="0"/>
              <a:t>Imputability</a:t>
            </a:r>
          </a:p>
          <a:p>
            <a:pPr marL="457200" lvl="1">
              <a:tabLst>
                <a:tab pos="3997325" algn="dec"/>
              </a:tabLst>
            </a:pPr>
            <a:r>
              <a:rPr lang="en-US" dirty="0"/>
              <a:t>Definite/Probable:	51 (44/7)</a:t>
            </a:r>
          </a:p>
          <a:p>
            <a:pPr marL="457200" lvl="1">
              <a:tabLst>
                <a:tab pos="4167188" algn="dec"/>
              </a:tabLst>
            </a:pPr>
            <a:r>
              <a:rPr lang="en-US" dirty="0"/>
              <a:t>Possible	1</a:t>
            </a:r>
          </a:p>
          <a:p>
            <a:pPr marL="457200" lvl="1">
              <a:tabLst>
                <a:tab pos="4167188" algn="dec"/>
              </a:tabLst>
            </a:pPr>
            <a:r>
              <a:rPr lang="en-US" dirty="0"/>
              <a:t>Unlikely/Excluded:	0</a:t>
            </a:r>
          </a:p>
          <a:p>
            <a:pPr marL="457200" lvl="1">
              <a:tabLst>
                <a:tab pos="4167188" algn="dec"/>
              </a:tabLst>
            </a:pPr>
            <a:r>
              <a:rPr lang="en-US" dirty="0"/>
              <a:t>Empty/unable to evaluate: 	2</a:t>
            </a:r>
          </a:p>
        </p:txBody>
      </p:sp>
      <p:sp>
        <p:nvSpPr>
          <p:cNvPr id="12" name="Title 11"/>
          <p:cNvSpPr>
            <a:spLocks noGrp="1"/>
          </p:cNvSpPr>
          <p:nvPr>
            <p:ph type="title"/>
          </p:nvPr>
        </p:nvSpPr>
        <p:spPr/>
        <p:txBody>
          <a:bodyPr/>
          <a:lstStyle/>
          <a:p>
            <a:r>
              <a:rPr lang="nl-NL" b="1" u="sng" dirty="0"/>
              <a:t>Case 5</a:t>
            </a:r>
            <a:endParaRPr lang="en-US" dirty="0"/>
          </a:p>
        </p:txBody>
      </p:sp>
    </p:spTree>
    <p:extLst>
      <p:ext uri="{BB962C8B-B14F-4D97-AF65-F5344CB8AC3E}">
        <p14:creationId xmlns:p14="http://schemas.microsoft.com/office/powerpoint/2010/main" val="39240982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6</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nl-NL" dirty="0"/>
              <a:t>When the needle was inserted in the left arm donor felt pain and burning around the insertion place. Therefore, the needle was removed immediately and the area was compressed. </a:t>
            </a:r>
            <a:endParaRPr lang="en-US" dirty="0"/>
          </a:p>
          <a:p>
            <a:pPr marL="0" indent="0">
              <a:buNone/>
            </a:pPr>
            <a:r>
              <a:rPr lang="nl-NL" dirty="0"/>
              <a:t>The donor was then bled in the right arm without problems.</a:t>
            </a:r>
            <a:endParaRPr lang="en-US" dirty="0"/>
          </a:p>
          <a:p>
            <a:pPr marL="0" indent="0">
              <a:buNone/>
            </a:pPr>
            <a:r>
              <a:rPr lang="nl-NL" dirty="0"/>
              <a:t>After the donation from the right arm, donor still complained of local pain in the left arm when it was moved. A medical examination revealed no swelling and the radial artery pulse, movements of arm and sensibility of fingers were normal. Donor was advised not to return to work the same day. He was treated with physiotherapy and seen by an Orthopaedic surgeon. </a:t>
            </a:r>
            <a:endParaRPr lang="en-US" dirty="0"/>
          </a:p>
          <a:p>
            <a:pPr marL="0" indent="0">
              <a:buNone/>
            </a:pPr>
            <a:r>
              <a:rPr lang="nl-NL" dirty="0"/>
              <a:t>During the following months donor complained of a feeling of scald and severe burning at the insertion area, as if somebody pressed a burning cigarette into it.  After 1 year he had still some pain in the elbow region, and cramp in the dorsal part of the hand.</a:t>
            </a:r>
            <a:endParaRPr lang="en-US" dirty="0"/>
          </a:p>
        </p:txBody>
      </p:sp>
    </p:spTree>
    <p:extLst>
      <p:ext uri="{BB962C8B-B14F-4D97-AF65-F5344CB8AC3E}">
        <p14:creationId xmlns:p14="http://schemas.microsoft.com/office/powerpoint/2010/main" val="388296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6</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nl-NL" dirty="0"/>
              <a:t>When the needle was inserted in the left arm donor felt pain and burning around the insertion place. Therefore, the needle was removed immediately and the area was compressed. </a:t>
            </a:r>
            <a:endParaRPr lang="en-US" dirty="0"/>
          </a:p>
          <a:p>
            <a:pPr marL="0" indent="0">
              <a:buNone/>
            </a:pPr>
            <a:r>
              <a:rPr lang="nl-NL" dirty="0"/>
              <a:t>The donor was then bled in the right arm without problems.</a:t>
            </a:r>
            <a:endParaRPr lang="en-US" dirty="0"/>
          </a:p>
          <a:p>
            <a:pPr marL="0" indent="0">
              <a:buNone/>
            </a:pPr>
            <a:r>
              <a:rPr lang="nl-NL" dirty="0"/>
              <a:t>After the donation from the right arm, donor still complained of local pain in the left arm when it was moved. A medical examination revealed no swelling and the radial artery pulse, movements of arm and sensibility of fingers were normal. Donor was advised not to return to work the same day. He was treated with physiotherapy and seen by an Orthopaedic surgeon. </a:t>
            </a:r>
            <a:endParaRPr lang="en-US" dirty="0"/>
          </a:p>
          <a:p>
            <a:pPr marL="0" indent="0">
              <a:buNone/>
            </a:pPr>
            <a:r>
              <a:rPr lang="nl-NL" dirty="0"/>
              <a:t>During the following months donor complained of a feeling of scald and severe burning at the insertion area, as if somebody pressed a burning cigarette into it.  After 1 year he had still some pain in the elbow region, and cramp in the dorsal part of the hand.</a:t>
            </a:r>
            <a:endParaRPr lang="en-US" dirty="0"/>
          </a:p>
        </p:txBody>
      </p:sp>
      <p:sp>
        <p:nvSpPr>
          <p:cNvPr id="4" name="Rectangle 3"/>
          <p:cNvSpPr/>
          <p:nvPr/>
        </p:nvSpPr>
        <p:spPr>
          <a:xfrm>
            <a:off x="8420985" y="1825625"/>
            <a:ext cx="247738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43298" y="1801214"/>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TextBox 5"/>
          <p:cNvSpPr txBox="1"/>
          <p:nvPr/>
        </p:nvSpPr>
        <p:spPr>
          <a:xfrm>
            <a:off x="-43298" y="3413270"/>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cxnSp>
        <p:nvCxnSpPr>
          <p:cNvPr id="7" name="Straight Connector 6"/>
          <p:cNvCxnSpPr/>
          <p:nvPr/>
        </p:nvCxnSpPr>
        <p:spPr>
          <a:xfrm>
            <a:off x="934250" y="4020062"/>
            <a:ext cx="103327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934250" y="4331951"/>
            <a:ext cx="10058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9730919" y="3782602"/>
            <a:ext cx="14630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4660604" y="4009429"/>
            <a:ext cx="479174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934250" y="4306633"/>
            <a:ext cx="364838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5232282" y="4306633"/>
            <a:ext cx="437701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72757" y="3868275"/>
            <a:ext cx="1007007" cy="923330"/>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QOL-T</a:t>
            </a:r>
          </a:p>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RX</a:t>
            </a:r>
          </a:p>
        </p:txBody>
      </p:sp>
      <p:sp>
        <p:nvSpPr>
          <p:cNvPr id="14" name="TextBox 13"/>
          <p:cNvSpPr txBox="1"/>
          <p:nvPr/>
        </p:nvSpPr>
        <p:spPr>
          <a:xfrm>
            <a:off x="-43298" y="4877278"/>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SXS3</a:t>
            </a:r>
          </a:p>
        </p:txBody>
      </p:sp>
      <p:sp>
        <p:nvSpPr>
          <p:cNvPr id="15" name="Rectangle 14"/>
          <p:cNvSpPr/>
          <p:nvPr/>
        </p:nvSpPr>
        <p:spPr>
          <a:xfrm>
            <a:off x="934250" y="4938257"/>
            <a:ext cx="482859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3223794" y="5224827"/>
            <a:ext cx="159275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934250" y="5557610"/>
            <a:ext cx="84138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6360756" y="5237099"/>
            <a:ext cx="143290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63304" y="5224827"/>
            <a:ext cx="87075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a:t>
            </a:r>
            <a:r>
              <a:rPr lang="en-US" b="1" u="sng" dirty="0">
                <a:solidFill>
                  <a:srgbClr val="0070C0"/>
                </a:solidFill>
                <a:effectLst>
                  <a:outerShdw blurRad="38100" dist="38100" dir="2700000" algn="tl">
                    <a:srgbClr val="000000">
                      <a:alpha val="43137"/>
                    </a:srgbClr>
                  </a:outerShdw>
                </a:effectLst>
              </a:rPr>
              <a:t>&gt;</a:t>
            </a:r>
            <a:r>
              <a:rPr lang="en-US" b="1" dirty="0">
                <a:solidFill>
                  <a:srgbClr val="0070C0"/>
                </a:solidFill>
                <a:effectLst>
                  <a:outerShdw blurRad="38100" dist="38100" dir="2700000" algn="tl">
                    <a:srgbClr val="000000">
                      <a:alpha val="43137"/>
                    </a:srgbClr>
                  </a:outerShdw>
                </a:effectLst>
              </a:rPr>
              <a:t>1yr</a:t>
            </a:r>
          </a:p>
        </p:txBody>
      </p:sp>
      <p:sp>
        <p:nvSpPr>
          <p:cNvPr id="20" name="TextBox 19"/>
          <p:cNvSpPr txBox="1"/>
          <p:nvPr/>
        </p:nvSpPr>
        <p:spPr>
          <a:xfrm>
            <a:off x="-72757" y="5550529"/>
            <a:ext cx="1016625"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QOL-P</a:t>
            </a:r>
          </a:p>
        </p:txBody>
      </p:sp>
      <p:sp>
        <p:nvSpPr>
          <p:cNvPr id="21" name="Rectangle 20"/>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 1 year</a:t>
            </a:r>
          </a:p>
          <a:p>
            <a:pPr marL="404813" lvl="1" algn="ctr"/>
            <a:r>
              <a:rPr lang="en-US" sz="2400" b="1" dirty="0"/>
              <a:t>Severity</a:t>
            </a:r>
            <a:r>
              <a:rPr lang="en-US" sz="2400" dirty="0"/>
              <a:t>: Moderate/Severe; </a:t>
            </a:r>
            <a:r>
              <a:rPr lang="en-US" sz="2400" b="1" dirty="0"/>
              <a:t>Imputability</a:t>
            </a:r>
            <a:r>
              <a:rPr lang="en-US" sz="2400" dirty="0"/>
              <a:t>: Definite</a:t>
            </a:r>
          </a:p>
        </p:txBody>
      </p:sp>
    </p:spTree>
    <p:extLst>
      <p:ext uri="{BB962C8B-B14F-4D97-AF65-F5344CB8AC3E}">
        <p14:creationId xmlns:p14="http://schemas.microsoft.com/office/powerpoint/2010/main" val="669462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0" grpId="0" animBg="1"/>
      <p:bldP spid="11" grpId="0" animBg="1"/>
      <p:bldP spid="12" grpId="0" animBg="1"/>
      <p:bldP spid="13" grpId="0"/>
      <p:bldP spid="14" grpId="0"/>
      <p:bldP spid="15" grpId="0" animBg="1"/>
      <p:bldP spid="16" grpId="0" animBg="1"/>
      <p:bldP spid="17" grpId="0" animBg="1"/>
      <p:bldP spid="18" grpId="0" animBg="1"/>
      <p:bldP spid="19" grpId="0"/>
      <p:bldP spid="20" grpId="0"/>
      <p:bldP spid="2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a:bodyPr>
          <a:lstStyle/>
          <a:p>
            <a:pPr marL="0" indent="0">
              <a:spcAft>
                <a:spcPts val="600"/>
              </a:spcAft>
              <a:buNone/>
            </a:pPr>
            <a:endParaRPr lang="en-US" dirty="0"/>
          </a:p>
          <a:p>
            <a:pPr marL="0" indent="0">
              <a:spcAft>
                <a:spcPts val="600"/>
              </a:spcAft>
              <a:buNone/>
            </a:pPr>
            <a:r>
              <a:rPr lang="en-US" dirty="0"/>
              <a:t>“pain with needle insertion”</a:t>
            </a:r>
          </a:p>
          <a:p>
            <a:pPr marL="0" indent="0">
              <a:spcAft>
                <a:spcPts val="600"/>
              </a:spcAft>
              <a:buNone/>
            </a:pPr>
            <a:r>
              <a:rPr lang="en-US" dirty="0"/>
              <a:t>“noted difficult venipuncture”</a:t>
            </a:r>
          </a:p>
          <a:p>
            <a:pPr marL="0" indent="0">
              <a:spcAft>
                <a:spcPts val="600"/>
              </a:spcAft>
              <a:buNone/>
            </a:pPr>
            <a:endParaRPr lang="en-US" dirty="0"/>
          </a:p>
          <a:p>
            <a:pPr marL="0" indent="0">
              <a:spcAft>
                <a:spcPts val="600"/>
              </a:spcAft>
              <a:buNone/>
            </a:pPr>
            <a:r>
              <a:rPr lang="en-US" dirty="0"/>
              <a:t>“nerve irritation not resolving after a year”</a:t>
            </a:r>
            <a:endParaRPr lang="en-US" baseline="0" dirty="0"/>
          </a:p>
          <a:p>
            <a:pPr marL="0" indent="0">
              <a:spcAft>
                <a:spcPts val="600"/>
              </a:spcAft>
              <a:buNone/>
            </a:pPr>
            <a:r>
              <a:rPr lang="en-US" baseline="0" dirty="0"/>
              <a:t>“long</a:t>
            </a:r>
            <a:r>
              <a:rPr lang="en-US" dirty="0"/>
              <a:t> lasting symptoms, possible severe as has reduced quality of life”</a:t>
            </a:r>
            <a:endParaRPr lang="en-US" baseline="0" dirty="0"/>
          </a:p>
          <a:p>
            <a:pPr marL="0" indent="0">
              <a:spcAft>
                <a:spcPts val="600"/>
              </a:spcAft>
              <a:buNone/>
            </a:pPr>
            <a:r>
              <a:rPr lang="en-US" dirty="0"/>
              <a:t>“</a:t>
            </a:r>
            <a:r>
              <a:rPr lang="en-US" dirty="0" err="1"/>
              <a:t>longterm</a:t>
            </a:r>
            <a:r>
              <a:rPr lang="en-US" dirty="0"/>
              <a:t> morbidity</a:t>
            </a:r>
            <a:r>
              <a:rPr lang="en-US" baseline="0" dirty="0"/>
              <a:t>”</a:t>
            </a:r>
          </a:p>
          <a:p>
            <a:pPr marL="0" indent="0">
              <a:spcAft>
                <a:spcPts val="600"/>
              </a:spcAft>
              <a:buNone/>
            </a:pPr>
            <a:endParaRPr lang="en-US" dirty="0"/>
          </a:p>
        </p:txBody>
      </p:sp>
      <p:sp>
        <p:nvSpPr>
          <p:cNvPr id="11" name="Content Placeholder 10"/>
          <p:cNvSpPr>
            <a:spLocks noGrp="1"/>
          </p:cNvSpPr>
          <p:nvPr>
            <p:ph sz="half" idx="2"/>
          </p:nvPr>
        </p:nvSpPr>
        <p:spPr>
          <a:xfrm>
            <a:off x="297711" y="1690687"/>
            <a:ext cx="5357037" cy="4997193"/>
          </a:xfrm>
        </p:spPr>
        <p:txBody>
          <a:bodyPr>
            <a:normAutofit fontScale="92500" lnSpcReduction="10000"/>
          </a:bodyPr>
          <a:lstStyle/>
          <a:p>
            <a:pPr marL="0" indent="0">
              <a:buNone/>
              <a:tabLst>
                <a:tab pos="3487738" algn="l"/>
              </a:tabLst>
            </a:pPr>
            <a:r>
              <a:rPr lang="en-US" b="1" dirty="0"/>
              <a:t>Diagnosis:	</a:t>
            </a:r>
            <a:r>
              <a:rPr lang="en-US" sz="2400" dirty="0"/>
              <a:t>Single:  53/54</a:t>
            </a:r>
            <a:endParaRPr lang="en-US" sz="2200" b="1" dirty="0"/>
          </a:p>
          <a:p>
            <a:pPr marL="457200" lvl="1">
              <a:tabLst>
                <a:tab pos="4114800" algn="dec"/>
              </a:tabLst>
            </a:pPr>
            <a:r>
              <a:rPr lang="en-US" dirty="0"/>
              <a:t>A1 Blood outside vessel	 1/54</a:t>
            </a:r>
          </a:p>
          <a:p>
            <a:pPr marL="457200" lvl="1">
              <a:tabLst>
                <a:tab pos="4114800" algn="dec"/>
              </a:tabLst>
            </a:pPr>
            <a:r>
              <a:rPr lang="en-US" b="1" dirty="0"/>
              <a:t>A2 Arm Pain	 53/54</a:t>
            </a:r>
          </a:p>
          <a:p>
            <a:pPr marL="457200" lvl="1">
              <a:tabLst>
                <a:tab pos="4114800" algn="dec"/>
              </a:tabLst>
            </a:pPr>
            <a:r>
              <a:rPr lang="en-US" dirty="0"/>
              <a:t>A4.3 Compartment syndrome	1/54</a:t>
            </a:r>
          </a:p>
          <a:p>
            <a:pPr marL="0" indent="0">
              <a:buNone/>
            </a:pPr>
            <a:r>
              <a:rPr lang="en-US" b="1" dirty="0"/>
              <a:t>Severity</a:t>
            </a:r>
          </a:p>
          <a:p>
            <a:pPr marL="457200" lvl="1">
              <a:tabLst>
                <a:tab pos="4114800" algn="dec"/>
              </a:tabLst>
            </a:pPr>
            <a:r>
              <a:rPr lang="en-US" dirty="0"/>
              <a:t>Mild	  2/54</a:t>
            </a:r>
          </a:p>
          <a:p>
            <a:pPr marL="457200" lvl="1">
              <a:tabLst>
                <a:tab pos="4114800" algn="dec"/>
              </a:tabLst>
            </a:pPr>
            <a:r>
              <a:rPr lang="en-US" b="1" dirty="0"/>
              <a:t>Moderate	 36/54</a:t>
            </a:r>
          </a:p>
          <a:p>
            <a:pPr marL="457200" lvl="1">
              <a:tabLst>
                <a:tab pos="4114800" algn="dec"/>
              </a:tabLst>
            </a:pPr>
            <a:r>
              <a:rPr lang="en-US" b="1" dirty="0"/>
              <a:t>Severe	  14/54</a:t>
            </a:r>
          </a:p>
          <a:p>
            <a:pPr marL="0" indent="0">
              <a:buNone/>
            </a:pPr>
            <a:r>
              <a:rPr lang="en-US" b="1" dirty="0"/>
              <a:t>Imputability</a:t>
            </a:r>
          </a:p>
          <a:p>
            <a:pPr marL="457200" lvl="1">
              <a:tabLst>
                <a:tab pos="3997325" algn="dec"/>
              </a:tabLst>
            </a:pPr>
            <a:r>
              <a:rPr lang="en-US" b="1" dirty="0"/>
              <a:t>Definite/Probable:	52 (45/7)</a:t>
            </a:r>
          </a:p>
          <a:p>
            <a:pPr marL="457200" lvl="1">
              <a:tabLst>
                <a:tab pos="4167188" algn="dec"/>
              </a:tabLst>
            </a:pPr>
            <a:r>
              <a:rPr lang="en-US" dirty="0"/>
              <a:t>Possible	0</a:t>
            </a:r>
          </a:p>
          <a:p>
            <a:pPr marL="457200" lvl="1">
              <a:tabLst>
                <a:tab pos="4167188" algn="dec"/>
              </a:tabLst>
            </a:pPr>
            <a:r>
              <a:rPr lang="en-US" dirty="0"/>
              <a:t>Unlikely/Excluded:	0</a:t>
            </a:r>
          </a:p>
          <a:p>
            <a:pPr marL="457200" lvl="1">
              <a:tabLst>
                <a:tab pos="4167188" algn="dec"/>
              </a:tabLst>
            </a:pPr>
            <a:r>
              <a:rPr lang="en-US" dirty="0"/>
              <a:t>Empty/unable to evaluate: 	2</a:t>
            </a:r>
          </a:p>
        </p:txBody>
      </p:sp>
      <p:sp>
        <p:nvSpPr>
          <p:cNvPr id="12" name="Title 11"/>
          <p:cNvSpPr>
            <a:spLocks noGrp="1"/>
          </p:cNvSpPr>
          <p:nvPr>
            <p:ph type="title"/>
          </p:nvPr>
        </p:nvSpPr>
        <p:spPr/>
        <p:txBody>
          <a:bodyPr/>
          <a:lstStyle/>
          <a:p>
            <a:r>
              <a:rPr lang="nl-NL" b="1" u="sng" dirty="0"/>
              <a:t>Case 6</a:t>
            </a:r>
            <a:endParaRPr lang="en-US" dirty="0"/>
          </a:p>
        </p:txBody>
      </p:sp>
    </p:spTree>
    <p:extLst>
      <p:ext uri="{BB962C8B-B14F-4D97-AF65-F5344CB8AC3E}">
        <p14:creationId xmlns:p14="http://schemas.microsoft.com/office/powerpoint/2010/main" val="4276936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nl-NL" dirty="0"/>
              <a:t>Within 24 hours after leaving the bleeding centre, after a normal bleeding without any kind of abnormal symptoms or signs of a complication, with a smooth needle insertion and a normal flow, the donor felt some increasing tingling and prickling sensations in the left arm, which had been used for the phlebotomy. No other abnormal symptoms. </a:t>
            </a:r>
            <a:endParaRPr lang="en-US" dirty="0"/>
          </a:p>
          <a:p>
            <a:pPr marL="0" indent="0">
              <a:buNone/>
            </a:pPr>
            <a:r>
              <a:rPr lang="nl-NL" dirty="0"/>
              <a:t>After three weeks, the sense of touch in the left hand was reduced. During the following weeks the symptoms increased and donor had the feeling that the arm was asleep.</a:t>
            </a:r>
            <a:endParaRPr lang="en-US" dirty="0"/>
          </a:p>
          <a:p>
            <a:pPr marL="0" indent="0">
              <a:buNone/>
            </a:pPr>
            <a:r>
              <a:rPr lang="nl-NL" dirty="0"/>
              <a:t>Donor was treated with physiotherapy without any convincing effect on the symptoms. Over the next year the symptoms diminished a little but continued to trouble the donor, who complained that they reduced the quality of life. </a:t>
            </a:r>
            <a:endParaRPr lang="en-US" dirty="0"/>
          </a:p>
          <a:p>
            <a:endParaRPr lang="en-US" dirty="0"/>
          </a:p>
        </p:txBody>
      </p:sp>
    </p:spTree>
    <p:extLst>
      <p:ext uri="{BB962C8B-B14F-4D97-AF65-F5344CB8AC3E}">
        <p14:creationId xmlns:p14="http://schemas.microsoft.com/office/powerpoint/2010/main" val="16304700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7</a:t>
            </a:r>
            <a:endParaRPr lang="en-US" dirty="0"/>
          </a:p>
        </p:txBody>
      </p:sp>
      <p:sp>
        <p:nvSpPr>
          <p:cNvPr id="3" name="Content Placeholder 2"/>
          <p:cNvSpPr>
            <a:spLocks noGrp="1"/>
          </p:cNvSpPr>
          <p:nvPr>
            <p:ph idx="1"/>
          </p:nvPr>
        </p:nvSpPr>
        <p:spPr/>
        <p:txBody>
          <a:bodyPr/>
          <a:lstStyle/>
          <a:p>
            <a:pPr marL="0" indent="0">
              <a:buNone/>
            </a:pPr>
            <a:r>
              <a:rPr lang="en-GB" dirty="0"/>
              <a:t>Donor had otherwise uneventful whole blood donation.  Donor called back a few days later stating that she developed pain and red streak starting at the phlebotomy site that had begun to creep up her bicep.  She went to her physician, who diagnosed her with possible staph infection and placed on antibiotics.  Over the next week, her symptoms resolved.</a:t>
            </a:r>
            <a:endParaRPr lang="en-US" dirty="0"/>
          </a:p>
          <a:p>
            <a:pPr marL="0" indent="0">
              <a:buNone/>
            </a:pPr>
            <a:endParaRPr lang="en-US" dirty="0"/>
          </a:p>
        </p:txBody>
      </p:sp>
    </p:spTree>
    <p:extLst>
      <p:ext uri="{BB962C8B-B14F-4D97-AF65-F5344CB8AC3E}">
        <p14:creationId xmlns:p14="http://schemas.microsoft.com/office/powerpoint/2010/main" val="39863012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7</a:t>
            </a:r>
            <a:endParaRPr lang="en-US" dirty="0"/>
          </a:p>
        </p:txBody>
      </p:sp>
      <p:sp>
        <p:nvSpPr>
          <p:cNvPr id="3" name="Content Placeholder 2"/>
          <p:cNvSpPr>
            <a:spLocks noGrp="1"/>
          </p:cNvSpPr>
          <p:nvPr>
            <p:ph idx="1"/>
          </p:nvPr>
        </p:nvSpPr>
        <p:spPr/>
        <p:txBody>
          <a:bodyPr/>
          <a:lstStyle/>
          <a:p>
            <a:pPr marL="0" indent="0">
              <a:buNone/>
            </a:pPr>
            <a:r>
              <a:rPr lang="en-GB" dirty="0"/>
              <a:t>Donor had otherwise uneventful whole blood donation.  Donor called back a few days later stating that she developed pain and red streak starting at the phlebotomy site that had begun to creep up her bicep.  She went to her physician, who diagnosed her with possible staph infection and placed on antibiotics.  Over the next week, her symptoms resolved.</a:t>
            </a:r>
            <a:endParaRPr lang="en-US" dirty="0"/>
          </a:p>
          <a:p>
            <a:pPr marL="0" indent="0">
              <a:buNone/>
            </a:pPr>
            <a:endParaRPr lang="en-US" dirty="0"/>
          </a:p>
        </p:txBody>
      </p:sp>
      <p:sp>
        <p:nvSpPr>
          <p:cNvPr id="4" name="Rectangle 3"/>
          <p:cNvSpPr/>
          <p:nvPr/>
        </p:nvSpPr>
        <p:spPr>
          <a:xfrm>
            <a:off x="7878725" y="2272191"/>
            <a:ext cx="289205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0" y="2272191"/>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6744584" y="2661149"/>
            <a:ext cx="419631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0" y="2981660"/>
            <a:ext cx="889987"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RX</a:t>
            </a:r>
          </a:p>
        </p:txBody>
      </p:sp>
      <p:sp>
        <p:nvSpPr>
          <p:cNvPr id="8" name="TextBox 7"/>
          <p:cNvSpPr txBox="1"/>
          <p:nvPr/>
        </p:nvSpPr>
        <p:spPr>
          <a:xfrm>
            <a:off x="-36069" y="3786606"/>
            <a:ext cx="962123"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~1wk</a:t>
            </a:r>
          </a:p>
        </p:txBody>
      </p:sp>
      <p:sp>
        <p:nvSpPr>
          <p:cNvPr id="9" name="Rectangle 8"/>
          <p:cNvSpPr/>
          <p:nvPr/>
        </p:nvSpPr>
        <p:spPr>
          <a:xfrm>
            <a:off x="6096001" y="3428226"/>
            <a:ext cx="301610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911252" y="3818899"/>
            <a:ext cx="136411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8325293" y="3050107"/>
            <a:ext cx="210879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1444455" y="3060837"/>
            <a:ext cx="325513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2892056" y="3439868"/>
            <a:ext cx="308332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860635" y="230459"/>
            <a:ext cx="6149633" cy="830997"/>
          </a:xfrm>
          <a:prstGeom prst="rect">
            <a:avLst/>
          </a:prstGeom>
        </p:spPr>
        <p:txBody>
          <a:bodyPr wrap="none">
            <a:spAutoFit/>
          </a:bodyPr>
          <a:lstStyle/>
          <a:p>
            <a:pPr marL="404813" lvl="1" algn="ctr"/>
            <a:r>
              <a:rPr lang="en-US" sz="2400" b="1" dirty="0"/>
              <a:t>Diagnosis</a:t>
            </a:r>
            <a:r>
              <a:rPr lang="en-US" sz="2400" dirty="0"/>
              <a:t>: A3.1 Superficial thrombophlebitis</a:t>
            </a:r>
          </a:p>
          <a:p>
            <a:pPr marL="404813" lvl="1" algn="ctr"/>
            <a:r>
              <a:rPr lang="en-US" sz="2400" b="1" dirty="0"/>
              <a:t>Severity</a:t>
            </a:r>
            <a:r>
              <a:rPr lang="en-US" sz="2400" dirty="0"/>
              <a:t>: Moderate; </a:t>
            </a:r>
            <a:r>
              <a:rPr lang="en-US" sz="2400" b="1" dirty="0"/>
              <a:t>Imputability</a:t>
            </a:r>
            <a:r>
              <a:rPr lang="en-US" sz="2400" dirty="0"/>
              <a:t>: Definite</a:t>
            </a:r>
          </a:p>
        </p:txBody>
      </p:sp>
    </p:spTree>
    <p:extLst>
      <p:ext uri="{BB962C8B-B14F-4D97-AF65-F5344CB8AC3E}">
        <p14:creationId xmlns:p14="http://schemas.microsoft.com/office/powerpoint/2010/main" val="2202685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animBg="1"/>
      <p:bldP spid="10" grpId="0" animBg="1"/>
      <p:bldP spid="12" grpId="0" animBg="1"/>
      <p:bldP spid="13" grpId="0" animBg="1"/>
      <p:bldP spid="1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a:bodyPr>
          <a:lstStyle/>
          <a:p>
            <a:pPr marL="0" indent="0">
              <a:spcAft>
                <a:spcPts val="600"/>
              </a:spcAft>
              <a:buNone/>
            </a:pPr>
            <a:endParaRPr lang="en-US" dirty="0"/>
          </a:p>
          <a:p>
            <a:pPr marL="0" indent="0">
              <a:spcAft>
                <a:spcPts val="600"/>
              </a:spcAft>
              <a:buNone/>
            </a:pPr>
            <a:r>
              <a:rPr lang="en-US" dirty="0"/>
              <a:t>“donor developed pain and a red streak a few days after donation”</a:t>
            </a:r>
          </a:p>
          <a:p>
            <a:pPr marL="0" indent="0">
              <a:spcAft>
                <a:spcPts val="600"/>
              </a:spcAft>
              <a:buNone/>
            </a:pPr>
            <a:r>
              <a:rPr lang="en-US" dirty="0"/>
              <a:t>“sought medical attention”</a:t>
            </a:r>
          </a:p>
          <a:p>
            <a:pPr marL="0" indent="0">
              <a:spcAft>
                <a:spcPts val="600"/>
              </a:spcAft>
              <a:buNone/>
            </a:pPr>
            <a:r>
              <a:rPr lang="en-US" dirty="0"/>
              <a:t>“staph thrombophlebitis, resolved &lt;1 week with antibiotics”</a:t>
            </a:r>
          </a:p>
          <a:p>
            <a:pPr marL="0" indent="0">
              <a:spcAft>
                <a:spcPts val="600"/>
              </a:spcAft>
              <a:buNone/>
            </a:pPr>
            <a:endParaRPr lang="en-US" baseline="0" dirty="0"/>
          </a:p>
          <a:p>
            <a:pPr marL="0" indent="0">
              <a:spcAft>
                <a:spcPts val="600"/>
              </a:spcAft>
              <a:buNone/>
            </a:pPr>
            <a:r>
              <a:rPr lang="en-US" baseline="0" dirty="0"/>
              <a:t>“unable to determine A3.1 v A3.2</a:t>
            </a:r>
            <a:r>
              <a:rPr lang="en-US" dirty="0"/>
              <a:t>”</a:t>
            </a:r>
            <a:endParaRPr lang="en-US" baseline="0" dirty="0"/>
          </a:p>
          <a:p>
            <a:pPr marL="0" indent="0">
              <a:spcAft>
                <a:spcPts val="600"/>
              </a:spcAft>
              <a:buNone/>
            </a:pPr>
            <a:endParaRPr lang="en-US" dirty="0"/>
          </a:p>
        </p:txBody>
      </p:sp>
      <p:sp>
        <p:nvSpPr>
          <p:cNvPr id="11" name="Content Placeholder 10"/>
          <p:cNvSpPr>
            <a:spLocks noGrp="1"/>
          </p:cNvSpPr>
          <p:nvPr>
            <p:ph sz="half" idx="2"/>
          </p:nvPr>
        </p:nvSpPr>
        <p:spPr>
          <a:xfrm>
            <a:off x="297711" y="1690687"/>
            <a:ext cx="5357037" cy="4997193"/>
          </a:xfrm>
        </p:spPr>
        <p:txBody>
          <a:bodyPr>
            <a:normAutofit/>
          </a:bodyPr>
          <a:lstStyle/>
          <a:p>
            <a:pPr marL="0" indent="0">
              <a:buNone/>
              <a:tabLst>
                <a:tab pos="3487738" algn="l"/>
              </a:tabLst>
            </a:pPr>
            <a:r>
              <a:rPr lang="en-US" sz="2400" b="1" dirty="0"/>
              <a:t>Diagnosis:	</a:t>
            </a:r>
            <a:r>
              <a:rPr lang="en-US" sz="2000" dirty="0"/>
              <a:t>Single:  54/54</a:t>
            </a:r>
            <a:endParaRPr lang="en-US" sz="2000" b="1" dirty="0"/>
          </a:p>
          <a:p>
            <a:pPr marL="457200" lvl="1">
              <a:tabLst>
                <a:tab pos="4114800" algn="dec"/>
              </a:tabLst>
            </a:pPr>
            <a:r>
              <a:rPr lang="en-US" sz="2000" b="1" dirty="0"/>
              <a:t>A3.1 Super. </a:t>
            </a:r>
            <a:r>
              <a:rPr lang="en-US" sz="2000" b="1" dirty="0" err="1"/>
              <a:t>Thromboph</a:t>
            </a:r>
            <a:r>
              <a:rPr lang="en-US" sz="2000" b="1" dirty="0"/>
              <a:t>.	44/54</a:t>
            </a:r>
          </a:p>
          <a:p>
            <a:pPr marL="457200" lvl="1">
              <a:tabLst>
                <a:tab pos="4114800" algn="dec"/>
              </a:tabLst>
            </a:pPr>
            <a:r>
              <a:rPr lang="en-US" sz="2000" dirty="0"/>
              <a:t>A3.2 Cellulitis</a:t>
            </a:r>
            <a:r>
              <a:rPr lang="en-US" sz="2000" b="1" dirty="0"/>
              <a:t>	 </a:t>
            </a:r>
            <a:r>
              <a:rPr lang="en-US" sz="2000" dirty="0"/>
              <a:t>12/54</a:t>
            </a:r>
          </a:p>
          <a:p>
            <a:pPr marL="0" indent="0">
              <a:buNone/>
            </a:pPr>
            <a:r>
              <a:rPr lang="en-US" sz="2400" b="1" dirty="0"/>
              <a:t>Severity</a:t>
            </a:r>
          </a:p>
          <a:p>
            <a:pPr marL="457200" lvl="1">
              <a:tabLst>
                <a:tab pos="4114800" algn="dec"/>
              </a:tabLst>
            </a:pPr>
            <a:r>
              <a:rPr lang="en-US" sz="2000" dirty="0"/>
              <a:t>Mild	  15/54</a:t>
            </a:r>
          </a:p>
          <a:p>
            <a:pPr marL="457200" lvl="1">
              <a:tabLst>
                <a:tab pos="4114800" algn="dec"/>
              </a:tabLst>
            </a:pPr>
            <a:r>
              <a:rPr lang="en-US" sz="2000" b="1" dirty="0"/>
              <a:t>Moderate	 36/54</a:t>
            </a:r>
          </a:p>
          <a:p>
            <a:pPr marL="457200" lvl="1">
              <a:tabLst>
                <a:tab pos="4114800" algn="dec"/>
              </a:tabLst>
            </a:pPr>
            <a:r>
              <a:rPr lang="en-US" sz="2000" dirty="0"/>
              <a:t>Severe	  2/54</a:t>
            </a:r>
          </a:p>
          <a:p>
            <a:pPr marL="0" indent="0">
              <a:buNone/>
            </a:pPr>
            <a:r>
              <a:rPr lang="en-US" sz="2400" b="1" dirty="0"/>
              <a:t>Imputability</a:t>
            </a:r>
          </a:p>
          <a:p>
            <a:pPr marL="457200" lvl="1">
              <a:tabLst>
                <a:tab pos="3997325" algn="dec"/>
              </a:tabLst>
            </a:pPr>
            <a:r>
              <a:rPr lang="en-US" sz="2000" b="1" dirty="0"/>
              <a:t>Definite/Probable:	50 (36/14)</a:t>
            </a:r>
          </a:p>
          <a:p>
            <a:pPr marL="457200" lvl="1">
              <a:tabLst>
                <a:tab pos="4167188" algn="dec"/>
              </a:tabLst>
            </a:pPr>
            <a:r>
              <a:rPr lang="en-US" sz="2000" dirty="0"/>
              <a:t>Possible	2</a:t>
            </a:r>
          </a:p>
          <a:p>
            <a:pPr marL="457200" lvl="1">
              <a:tabLst>
                <a:tab pos="4167188" algn="dec"/>
              </a:tabLst>
            </a:pPr>
            <a:r>
              <a:rPr lang="en-US" sz="2000" dirty="0"/>
              <a:t>Unlikely/Excluded:	0</a:t>
            </a:r>
          </a:p>
          <a:p>
            <a:pPr marL="457200" lvl="1">
              <a:tabLst>
                <a:tab pos="4167188" algn="dec"/>
              </a:tabLst>
            </a:pPr>
            <a:r>
              <a:rPr lang="en-US" sz="2000" dirty="0"/>
              <a:t>Empty/unable to evaluate: 	2</a:t>
            </a:r>
          </a:p>
        </p:txBody>
      </p:sp>
      <p:sp>
        <p:nvSpPr>
          <p:cNvPr id="12" name="Title 11"/>
          <p:cNvSpPr>
            <a:spLocks noGrp="1"/>
          </p:cNvSpPr>
          <p:nvPr>
            <p:ph type="title"/>
          </p:nvPr>
        </p:nvSpPr>
        <p:spPr/>
        <p:txBody>
          <a:bodyPr/>
          <a:lstStyle/>
          <a:p>
            <a:r>
              <a:rPr lang="nl-NL" b="1" u="sng" dirty="0"/>
              <a:t>Case 7</a:t>
            </a:r>
            <a:endParaRPr lang="en-US" dirty="0"/>
          </a:p>
        </p:txBody>
      </p:sp>
    </p:spTree>
    <p:extLst>
      <p:ext uri="{BB962C8B-B14F-4D97-AF65-F5344CB8AC3E}">
        <p14:creationId xmlns:p14="http://schemas.microsoft.com/office/powerpoint/2010/main" val="25848985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8</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nl-NL" dirty="0"/>
              <a:t>A woman donating blood felt a severe pain when the needle was taken out, after an uneventful bleeding. The severe pain radiated from the elbow region down into her hand. A few minutes later she had a feeling of constant pain in the arm. The medical doctor on duty could not find any objective symptoms. Donor was asked to return to the collection facility next day.</a:t>
            </a:r>
            <a:endParaRPr lang="en-US" dirty="0"/>
          </a:p>
          <a:p>
            <a:pPr marL="0" indent="0">
              <a:buNone/>
            </a:pPr>
            <a:r>
              <a:rPr lang="nl-NL" dirty="0"/>
              <a:t>Next day the donor still complained of pain but had no other symptoms. Ultrasound scanning of the arm did not show anything abnormal. She was followed up as an out patient during the next year in the Department of Rheumatology and treated with physiotherapy. After 1 year, the donor still had pain in the arm.  </a:t>
            </a:r>
            <a:endParaRPr lang="en-US" dirty="0"/>
          </a:p>
          <a:p>
            <a:pPr marL="0" indent="0">
              <a:buNone/>
            </a:pPr>
            <a:r>
              <a:rPr lang="nl-NL" dirty="0"/>
              <a:t>On the basis of a statement from an Orthopaedic surgeon who had no suggestions for further treatment and did not expect further improvement of her symptoms, she was estimated to have at least a 5% reduction in working capacity or disablement and was given a sum of money as compensation.   </a:t>
            </a:r>
            <a:endParaRPr lang="en-US" dirty="0"/>
          </a:p>
          <a:p>
            <a:pPr marL="0" indent="0">
              <a:buNone/>
            </a:pPr>
            <a:endParaRPr lang="en-US" dirty="0"/>
          </a:p>
        </p:txBody>
      </p:sp>
    </p:spTree>
    <p:extLst>
      <p:ext uri="{BB962C8B-B14F-4D97-AF65-F5344CB8AC3E}">
        <p14:creationId xmlns:p14="http://schemas.microsoft.com/office/powerpoint/2010/main" val="2538606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8</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nl-NL" dirty="0"/>
              <a:t>A woman donating blood felt a severe pain when the needle was taken out, after an uneventful bleeding. The severe pain radiated from the elbow region down into her hand. A few minutes later she had a feeling of constant pain in the arm. The medical doctor on duty could not find any objective symptoms. Donor was asked to return to the collection facility next day.</a:t>
            </a:r>
            <a:endParaRPr lang="en-US" dirty="0"/>
          </a:p>
          <a:p>
            <a:pPr marL="0" indent="0">
              <a:buNone/>
            </a:pPr>
            <a:r>
              <a:rPr lang="nl-NL" dirty="0"/>
              <a:t>Next day the donor still complained of pain but had no other symptoms. Ultrasound scanning of the arm did not show anything abnormal. She was followed up as an out patient during the next year in the Department of Rheumatology and treated with physiotherapy. After 1 year, the donor still had pain in the arm.  </a:t>
            </a:r>
            <a:endParaRPr lang="en-US" dirty="0"/>
          </a:p>
          <a:p>
            <a:pPr marL="0" indent="0">
              <a:buNone/>
            </a:pPr>
            <a:r>
              <a:rPr lang="nl-NL" dirty="0"/>
              <a:t>On the basis of a statement from an Orthopaedic surgeon who had no suggestions for further treatment and did not expect further improvement of her symptoms, she was estimated to have at least a 5% reduction in working capacity or disablement and was given a sum of money as compensation.   </a:t>
            </a:r>
            <a:endParaRPr lang="en-US" dirty="0"/>
          </a:p>
          <a:p>
            <a:pPr marL="0" indent="0">
              <a:buNone/>
            </a:pPr>
            <a:endParaRPr lang="en-US" dirty="0"/>
          </a:p>
        </p:txBody>
      </p:sp>
      <p:sp>
        <p:nvSpPr>
          <p:cNvPr id="4" name="Rectangle 3"/>
          <p:cNvSpPr/>
          <p:nvPr/>
        </p:nvSpPr>
        <p:spPr>
          <a:xfrm>
            <a:off x="5146157" y="1825625"/>
            <a:ext cx="159488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0" y="1801214"/>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cxnSp>
        <p:nvCxnSpPr>
          <p:cNvPr id="6" name="Straight Connector 5"/>
          <p:cNvCxnSpPr/>
          <p:nvPr/>
        </p:nvCxnSpPr>
        <p:spPr>
          <a:xfrm>
            <a:off x="8072240" y="2111649"/>
            <a:ext cx="29260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7052930" y="2111649"/>
            <a:ext cx="116603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932121" y="2365667"/>
            <a:ext cx="266168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751135" y="2365666"/>
            <a:ext cx="316850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1" y="3495335"/>
            <a:ext cx="889987" cy="923330"/>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PCR</a:t>
            </a:r>
          </a:p>
          <a:p>
            <a:r>
              <a:rPr lang="en-US" b="1" dirty="0">
                <a:solidFill>
                  <a:srgbClr val="0070C0"/>
                </a:solidFill>
                <a:effectLst>
                  <a:outerShdw blurRad="38100" dist="38100" dir="2700000" algn="tl">
                    <a:srgbClr val="000000">
                      <a:alpha val="43137"/>
                    </a:srgbClr>
                  </a:outerShdw>
                </a:effectLst>
              </a:rPr>
              <a:t>S: RX</a:t>
            </a:r>
          </a:p>
        </p:txBody>
      </p:sp>
      <p:sp>
        <p:nvSpPr>
          <p:cNvPr id="11" name="Rectangle 10"/>
          <p:cNvSpPr/>
          <p:nvPr/>
        </p:nvSpPr>
        <p:spPr>
          <a:xfrm>
            <a:off x="923260" y="3603163"/>
            <a:ext cx="280876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923259" y="3898355"/>
            <a:ext cx="397834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3497224" y="4193547"/>
            <a:ext cx="373291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7265406" y="4178134"/>
            <a:ext cx="170847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921489" y="4450102"/>
            <a:ext cx="126881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p:cNvSpPr txBox="1"/>
          <p:nvPr/>
        </p:nvSpPr>
        <p:spPr>
          <a:xfrm>
            <a:off x="0" y="4444706"/>
            <a:ext cx="87075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a:t>
            </a:r>
            <a:r>
              <a:rPr lang="en-US" b="1" u="sng" dirty="0">
                <a:solidFill>
                  <a:srgbClr val="0070C0"/>
                </a:solidFill>
                <a:effectLst>
                  <a:outerShdw blurRad="38100" dist="38100" dir="2700000" algn="tl">
                    <a:srgbClr val="000000">
                      <a:alpha val="43137"/>
                    </a:srgbClr>
                  </a:outerShdw>
                </a:effectLst>
              </a:rPr>
              <a:t>&gt;</a:t>
            </a:r>
            <a:r>
              <a:rPr lang="en-US" b="1" dirty="0">
                <a:solidFill>
                  <a:srgbClr val="0070C0"/>
                </a:solidFill>
                <a:effectLst>
                  <a:outerShdw blurRad="38100" dist="38100" dir="2700000" algn="tl">
                    <a:srgbClr val="000000">
                      <a:alpha val="43137"/>
                    </a:srgbClr>
                  </a:outerShdw>
                </a:effectLst>
              </a:rPr>
              <a:t>1yr</a:t>
            </a:r>
          </a:p>
        </p:txBody>
      </p:sp>
      <p:sp>
        <p:nvSpPr>
          <p:cNvPr id="17" name="Rectangle 16"/>
          <p:cNvSpPr/>
          <p:nvPr/>
        </p:nvSpPr>
        <p:spPr>
          <a:xfrm>
            <a:off x="6041951" y="5140871"/>
            <a:ext cx="489895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6524404" y="5394888"/>
            <a:ext cx="461272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921490" y="5666922"/>
            <a:ext cx="328900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p:cNvSpPr txBox="1"/>
          <p:nvPr/>
        </p:nvSpPr>
        <p:spPr>
          <a:xfrm>
            <a:off x="-63321" y="5392764"/>
            <a:ext cx="1016625"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QOL-P</a:t>
            </a:r>
          </a:p>
        </p:txBody>
      </p:sp>
      <p:sp>
        <p:nvSpPr>
          <p:cNvPr id="21" name="Rectangle 20"/>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Tree>
    <p:extLst>
      <p:ext uri="{BB962C8B-B14F-4D97-AF65-F5344CB8AC3E}">
        <p14:creationId xmlns:p14="http://schemas.microsoft.com/office/powerpoint/2010/main" val="328968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12" grpId="0" animBg="1"/>
      <p:bldP spid="13" grpId="0" animBg="1"/>
      <p:bldP spid="14" grpId="0" animBg="1"/>
      <p:bldP spid="15" grpId="0" animBg="1"/>
      <p:bldP spid="16" grpId="0"/>
      <p:bldP spid="17" grpId="0" animBg="1"/>
      <p:bldP spid="18" grpId="0" animBg="1"/>
      <p:bldP spid="19" grpId="0" animBg="1"/>
      <p:bldP spid="20" grpId="0"/>
      <p:bldP spid="21"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465134"/>
          </a:xfrm>
        </p:spPr>
        <p:txBody>
          <a:bodyPr>
            <a:normAutofit fontScale="92500" lnSpcReduction="20000"/>
          </a:bodyPr>
          <a:lstStyle/>
          <a:p>
            <a:pPr marL="0" indent="0">
              <a:spcAft>
                <a:spcPts val="600"/>
              </a:spcAft>
              <a:buNone/>
            </a:pPr>
            <a:r>
              <a:rPr lang="en-US" i="1" dirty="0">
                <a:effectLst>
                  <a:outerShdw blurRad="38100" dist="38100" dir="2700000" algn="tl">
                    <a:srgbClr val="000000">
                      <a:alpha val="43137"/>
                    </a:srgbClr>
                  </a:outerShdw>
                </a:effectLst>
              </a:rPr>
              <a:t>“difficult to categorize as nerve injury or other painful arm”</a:t>
            </a:r>
          </a:p>
          <a:p>
            <a:pPr marL="0" indent="0">
              <a:spcAft>
                <a:spcPts val="600"/>
              </a:spcAft>
              <a:buNone/>
            </a:pPr>
            <a:endParaRPr lang="en-US" sz="900" i="1" dirty="0">
              <a:effectLst>
                <a:outerShdw blurRad="38100" dist="38100" dir="2700000" algn="tl">
                  <a:srgbClr val="000000">
                    <a:alpha val="43137"/>
                  </a:srgbClr>
                </a:outerShdw>
              </a:effectLst>
            </a:endParaRPr>
          </a:p>
          <a:p>
            <a:pPr marL="0" indent="0">
              <a:spcAft>
                <a:spcPts val="600"/>
              </a:spcAft>
              <a:buNone/>
            </a:pPr>
            <a:r>
              <a:rPr lang="en-US" dirty="0"/>
              <a:t>“chronic (or long term) pain”</a:t>
            </a:r>
          </a:p>
          <a:p>
            <a:pPr marL="0" indent="0">
              <a:spcAft>
                <a:spcPts val="600"/>
              </a:spcAft>
              <a:buNone/>
            </a:pPr>
            <a:r>
              <a:rPr lang="en-US" dirty="0"/>
              <a:t>“moderate pain with ~5% reduction in work capacity”</a:t>
            </a:r>
          </a:p>
          <a:p>
            <a:pPr marL="0" indent="0">
              <a:spcAft>
                <a:spcPts val="600"/>
              </a:spcAft>
              <a:buNone/>
            </a:pPr>
            <a:r>
              <a:rPr lang="en-US" dirty="0"/>
              <a:t>“possible chronic regional pain syndrome”</a:t>
            </a:r>
          </a:p>
          <a:p>
            <a:pPr marL="0" indent="0">
              <a:spcAft>
                <a:spcPts val="600"/>
              </a:spcAft>
              <a:buNone/>
            </a:pPr>
            <a:r>
              <a:rPr lang="en-US" dirty="0"/>
              <a:t>“would like nerve conduction studies”</a:t>
            </a:r>
          </a:p>
          <a:p>
            <a:pPr marL="0" indent="0">
              <a:spcAft>
                <a:spcPts val="600"/>
              </a:spcAft>
              <a:buNone/>
            </a:pPr>
            <a:r>
              <a:rPr lang="en-US" dirty="0"/>
              <a:t>“lack of objective evidence of harm”</a:t>
            </a:r>
          </a:p>
          <a:p>
            <a:pPr marL="0" indent="0">
              <a:spcAft>
                <a:spcPts val="600"/>
              </a:spcAft>
              <a:buNone/>
            </a:pPr>
            <a:r>
              <a:rPr lang="en-US" dirty="0"/>
              <a:t>“Symptoms in excess of injury”</a:t>
            </a:r>
          </a:p>
          <a:p>
            <a:pPr marL="0" indent="0">
              <a:spcAft>
                <a:spcPts val="600"/>
              </a:spcAft>
              <a:buNone/>
            </a:pPr>
            <a:r>
              <a:rPr lang="en-US" dirty="0"/>
              <a:t>“moderate/severe – an examination by neurologist might have been helpful to verify nerve damage”</a:t>
            </a:r>
          </a:p>
          <a:p>
            <a:pPr marL="0" indent="0">
              <a:spcAft>
                <a:spcPts val="600"/>
              </a:spcAft>
              <a:buNone/>
            </a:pPr>
            <a:endParaRPr lang="en-US" baseline="0" dirty="0"/>
          </a:p>
          <a:p>
            <a:pPr marL="0" indent="0">
              <a:spcAft>
                <a:spcPts val="600"/>
              </a:spcAft>
              <a:buNone/>
            </a:pPr>
            <a:endParaRPr lang="en-US" dirty="0"/>
          </a:p>
        </p:txBody>
      </p:sp>
      <p:sp>
        <p:nvSpPr>
          <p:cNvPr id="11" name="Content Placeholder 10"/>
          <p:cNvSpPr>
            <a:spLocks noGrp="1"/>
          </p:cNvSpPr>
          <p:nvPr>
            <p:ph sz="half" idx="2"/>
          </p:nvPr>
        </p:nvSpPr>
        <p:spPr>
          <a:xfrm>
            <a:off x="297711" y="1690687"/>
            <a:ext cx="5357037" cy="4997193"/>
          </a:xfrm>
        </p:spPr>
        <p:txBody>
          <a:bodyPr>
            <a:normAutofit lnSpcReduction="10000"/>
          </a:bodyPr>
          <a:lstStyle/>
          <a:p>
            <a:pPr marL="0" indent="0">
              <a:buNone/>
              <a:tabLst>
                <a:tab pos="3487738" algn="l"/>
              </a:tabLst>
            </a:pPr>
            <a:r>
              <a:rPr lang="en-US" b="1" dirty="0"/>
              <a:t>Diagnosis:	</a:t>
            </a:r>
            <a:r>
              <a:rPr lang="en-US" sz="2400" dirty="0"/>
              <a:t>Single:  53/54</a:t>
            </a:r>
            <a:endParaRPr lang="en-US" sz="2200" b="1" dirty="0"/>
          </a:p>
          <a:p>
            <a:pPr marL="457200" lvl="1">
              <a:tabLst>
                <a:tab pos="4114800" algn="dec"/>
              </a:tabLst>
            </a:pPr>
            <a:r>
              <a:rPr lang="en-US" b="1" dirty="0"/>
              <a:t>A2 Arm Pain (38/16)	54/54</a:t>
            </a:r>
          </a:p>
          <a:p>
            <a:pPr marL="457200" lvl="1">
              <a:tabLst>
                <a:tab pos="4114800" algn="dec"/>
              </a:tabLst>
            </a:pPr>
            <a:r>
              <a:rPr lang="en-US" dirty="0"/>
              <a:t>F Other 	1/54</a:t>
            </a:r>
          </a:p>
          <a:p>
            <a:pPr marL="0" indent="0">
              <a:buNone/>
            </a:pPr>
            <a:r>
              <a:rPr lang="en-US" b="1" dirty="0"/>
              <a:t>Severity</a:t>
            </a:r>
          </a:p>
          <a:p>
            <a:pPr marL="457200" lvl="1">
              <a:tabLst>
                <a:tab pos="4114800" algn="dec"/>
              </a:tabLst>
            </a:pPr>
            <a:r>
              <a:rPr lang="en-US" dirty="0"/>
              <a:t>Mild	  3/54</a:t>
            </a:r>
          </a:p>
          <a:p>
            <a:pPr marL="457200" lvl="1">
              <a:tabLst>
                <a:tab pos="4114800" algn="dec"/>
              </a:tabLst>
            </a:pPr>
            <a:r>
              <a:rPr lang="en-US" b="1" dirty="0"/>
              <a:t>Moderate	 24/54</a:t>
            </a:r>
          </a:p>
          <a:p>
            <a:pPr marL="457200" lvl="1">
              <a:tabLst>
                <a:tab pos="4114800" algn="dec"/>
              </a:tabLst>
            </a:pPr>
            <a:r>
              <a:rPr lang="en-US" b="1" dirty="0"/>
              <a:t>Severe	  25/54</a:t>
            </a:r>
          </a:p>
          <a:p>
            <a:pPr marL="0" indent="0">
              <a:buNone/>
            </a:pPr>
            <a:r>
              <a:rPr lang="en-US" b="1" dirty="0"/>
              <a:t>Imputability</a:t>
            </a:r>
          </a:p>
          <a:p>
            <a:pPr marL="457200" lvl="1">
              <a:tabLst>
                <a:tab pos="3997325" algn="dec"/>
              </a:tabLst>
            </a:pPr>
            <a:r>
              <a:rPr lang="en-US" b="1" dirty="0"/>
              <a:t>Definite/Probable:	45 (37/8)</a:t>
            </a:r>
          </a:p>
          <a:p>
            <a:pPr marL="457200" lvl="1">
              <a:tabLst>
                <a:tab pos="4167188" algn="dec"/>
              </a:tabLst>
            </a:pPr>
            <a:r>
              <a:rPr lang="en-US" dirty="0"/>
              <a:t>Possible	5</a:t>
            </a:r>
          </a:p>
          <a:p>
            <a:pPr marL="457200" lvl="1">
              <a:tabLst>
                <a:tab pos="4167188" algn="dec"/>
              </a:tabLst>
            </a:pPr>
            <a:r>
              <a:rPr lang="en-US" dirty="0"/>
              <a:t>Unlikely/Excluded:	2 (1/1)</a:t>
            </a:r>
          </a:p>
          <a:p>
            <a:pPr marL="457200" lvl="1">
              <a:tabLst>
                <a:tab pos="4167188" algn="dec"/>
              </a:tabLst>
            </a:pPr>
            <a:r>
              <a:rPr lang="en-US" dirty="0"/>
              <a:t>Empty/unable to evaluate: 	2 (2/0)</a:t>
            </a:r>
          </a:p>
        </p:txBody>
      </p:sp>
      <p:sp>
        <p:nvSpPr>
          <p:cNvPr id="12" name="Title 11"/>
          <p:cNvSpPr>
            <a:spLocks noGrp="1"/>
          </p:cNvSpPr>
          <p:nvPr>
            <p:ph type="title"/>
          </p:nvPr>
        </p:nvSpPr>
        <p:spPr/>
        <p:txBody>
          <a:bodyPr/>
          <a:lstStyle/>
          <a:p>
            <a:r>
              <a:rPr lang="nl-NL" b="1" u="sng" dirty="0"/>
              <a:t>Case 8</a:t>
            </a:r>
            <a:endParaRPr lang="en-US" dirty="0"/>
          </a:p>
        </p:txBody>
      </p:sp>
    </p:spTree>
    <p:extLst>
      <p:ext uri="{BB962C8B-B14F-4D97-AF65-F5344CB8AC3E}">
        <p14:creationId xmlns:p14="http://schemas.microsoft.com/office/powerpoint/2010/main" val="36726047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9</a:t>
            </a:r>
            <a:endParaRPr lang="en-US" dirty="0"/>
          </a:p>
        </p:txBody>
      </p:sp>
      <p:sp>
        <p:nvSpPr>
          <p:cNvPr id="3" name="Content Placeholder 2"/>
          <p:cNvSpPr>
            <a:spLocks noGrp="1"/>
          </p:cNvSpPr>
          <p:nvPr>
            <p:ph idx="1"/>
          </p:nvPr>
        </p:nvSpPr>
        <p:spPr/>
        <p:txBody>
          <a:bodyPr/>
          <a:lstStyle/>
          <a:p>
            <a:pPr marL="0" indent="0">
              <a:buNone/>
            </a:pPr>
            <a:r>
              <a:rPr lang="nl-NL" dirty="0"/>
              <a:t>A healthy 67 year-old male donated whole blood in his left arm without incident. Within 24 hours he noted left arm pain  to the centre staff, who recommended ice packs and massage and told the donor they would call back the next day.</a:t>
            </a:r>
            <a:endParaRPr lang="en-US" dirty="0"/>
          </a:p>
          <a:p>
            <a:pPr marL="0" indent="0">
              <a:buNone/>
            </a:pPr>
            <a:r>
              <a:rPr lang="nl-NL" dirty="0"/>
              <a:t>By the next day, the donor had developed left arm edema and neuromuscular dysfunction of the median nerve distribution.  He was seen by a surgeon who performed a fasciotomy. </a:t>
            </a:r>
            <a:endParaRPr lang="en-US" dirty="0"/>
          </a:p>
          <a:p>
            <a:pPr marL="0" indent="0">
              <a:buNone/>
            </a:pPr>
            <a:endParaRPr lang="en-US" dirty="0"/>
          </a:p>
        </p:txBody>
      </p:sp>
    </p:spTree>
    <p:extLst>
      <p:ext uri="{BB962C8B-B14F-4D97-AF65-F5344CB8AC3E}">
        <p14:creationId xmlns:p14="http://schemas.microsoft.com/office/powerpoint/2010/main" val="8035631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9</a:t>
            </a:r>
            <a:endParaRPr lang="en-US" dirty="0"/>
          </a:p>
        </p:txBody>
      </p:sp>
      <p:sp>
        <p:nvSpPr>
          <p:cNvPr id="3" name="Content Placeholder 2"/>
          <p:cNvSpPr>
            <a:spLocks noGrp="1"/>
          </p:cNvSpPr>
          <p:nvPr>
            <p:ph idx="1"/>
          </p:nvPr>
        </p:nvSpPr>
        <p:spPr/>
        <p:txBody>
          <a:bodyPr/>
          <a:lstStyle/>
          <a:p>
            <a:pPr marL="0" indent="0">
              <a:buNone/>
            </a:pPr>
            <a:r>
              <a:rPr lang="nl-NL" dirty="0"/>
              <a:t>A healthy 67 year-old male donated whole blood in his left arm without incident. Within 24 hours he noted left arm pain  to the centre staff, who recommended ice packs and massage and told the donor they would call back the next day.</a:t>
            </a:r>
            <a:endParaRPr lang="en-US" dirty="0"/>
          </a:p>
          <a:p>
            <a:pPr marL="0" indent="0">
              <a:buNone/>
            </a:pPr>
            <a:r>
              <a:rPr lang="nl-NL" dirty="0"/>
              <a:t>By the next day, the donor had developed left arm edema and neuromuscular dysfunction of the median nerve distribution.  He was seen by a surgeon who performed a fasciotomy. </a:t>
            </a:r>
            <a:endParaRPr lang="en-US" dirty="0"/>
          </a:p>
          <a:p>
            <a:pPr marL="0" indent="0">
              <a:buNone/>
            </a:pPr>
            <a:endParaRPr lang="en-US" dirty="0"/>
          </a:p>
        </p:txBody>
      </p:sp>
      <p:sp>
        <p:nvSpPr>
          <p:cNvPr id="4" name="Rectangle 3"/>
          <p:cNvSpPr/>
          <p:nvPr/>
        </p:nvSpPr>
        <p:spPr>
          <a:xfrm>
            <a:off x="6007394" y="2272192"/>
            <a:ext cx="189259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0" y="2247781"/>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cxnSp>
        <p:nvCxnSpPr>
          <p:cNvPr id="6" name="Straight Connector 5"/>
          <p:cNvCxnSpPr/>
          <p:nvPr/>
        </p:nvCxnSpPr>
        <p:spPr>
          <a:xfrm>
            <a:off x="10039263" y="2191842"/>
            <a:ext cx="11887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6211539" y="2187530"/>
            <a:ext cx="17373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930705" y="2576517"/>
            <a:ext cx="11887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0" y="1902860"/>
            <a:ext cx="570990"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IMP</a:t>
            </a:r>
          </a:p>
        </p:txBody>
      </p:sp>
      <p:sp>
        <p:nvSpPr>
          <p:cNvPr id="10" name="Rectangle 9"/>
          <p:cNvSpPr/>
          <p:nvPr/>
        </p:nvSpPr>
        <p:spPr>
          <a:xfrm>
            <a:off x="7595189" y="3565301"/>
            <a:ext cx="169766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930705" y="3938506"/>
            <a:ext cx="876618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0" y="3725556"/>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3" name="TextBox 12"/>
          <p:cNvSpPr txBox="1"/>
          <p:nvPr/>
        </p:nvSpPr>
        <p:spPr>
          <a:xfrm>
            <a:off x="0" y="4111514"/>
            <a:ext cx="889987"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PCR</a:t>
            </a:r>
          </a:p>
        </p:txBody>
      </p:sp>
      <p:sp>
        <p:nvSpPr>
          <p:cNvPr id="14" name="Rectangle 13"/>
          <p:cNvSpPr/>
          <p:nvPr/>
        </p:nvSpPr>
        <p:spPr>
          <a:xfrm>
            <a:off x="930705" y="4311711"/>
            <a:ext cx="263120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4322489" y="4318770"/>
            <a:ext cx="346054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4997756" y="230459"/>
            <a:ext cx="5875391" cy="830997"/>
          </a:xfrm>
          <a:prstGeom prst="rect">
            <a:avLst/>
          </a:prstGeom>
        </p:spPr>
        <p:txBody>
          <a:bodyPr wrap="none">
            <a:spAutoFit/>
          </a:bodyPr>
          <a:lstStyle/>
          <a:p>
            <a:pPr marL="404813" lvl="1" algn="ctr"/>
            <a:r>
              <a:rPr lang="en-US" sz="2400" b="1" dirty="0"/>
              <a:t>Diagnosis</a:t>
            </a:r>
            <a:r>
              <a:rPr lang="en-US" sz="2400" dirty="0"/>
              <a:t>: A4.3 Compartment Syndrome</a:t>
            </a:r>
          </a:p>
          <a:p>
            <a:pPr marL="404813" lvl="1" algn="ctr"/>
            <a:r>
              <a:rPr lang="en-US" sz="2400" b="1" dirty="0"/>
              <a:t>Severity</a:t>
            </a:r>
            <a:r>
              <a:rPr lang="en-US" sz="2400" dirty="0"/>
              <a:t>: Severe; </a:t>
            </a:r>
            <a:r>
              <a:rPr lang="en-US" sz="2400" b="1" dirty="0"/>
              <a:t>Imputability</a:t>
            </a:r>
            <a:r>
              <a:rPr lang="en-US" sz="2400" dirty="0"/>
              <a:t>: Definite</a:t>
            </a:r>
          </a:p>
        </p:txBody>
      </p:sp>
    </p:spTree>
    <p:extLst>
      <p:ext uri="{BB962C8B-B14F-4D97-AF65-F5344CB8AC3E}">
        <p14:creationId xmlns:p14="http://schemas.microsoft.com/office/powerpoint/2010/main" val="197757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animBg="1"/>
      <p:bldP spid="11" grpId="0" animBg="1"/>
      <p:bldP spid="12" grpId="0"/>
      <p:bldP spid="13" grpId="0"/>
      <p:bldP spid="14" grpId="0" animBg="1"/>
      <p:bldP spid="15" grpId="0" animBg="1"/>
      <p:bldP spid="1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a:bodyPr>
          <a:lstStyle/>
          <a:p>
            <a:pPr marL="0" indent="0">
              <a:spcAft>
                <a:spcPts val="600"/>
              </a:spcAft>
              <a:buNone/>
            </a:pPr>
            <a:endParaRPr lang="en-US" dirty="0"/>
          </a:p>
          <a:p>
            <a:pPr marL="0" indent="0">
              <a:spcAft>
                <a:spcPts val="600"/>
              </a:spcAft>
              <a:buNone/>
            </a:pPr>
            <a:r>
              <a:rPr lang="en-US" dirty="0"/>
              <a:t>“should we be worried about an undiagnosed arterial puncture?”</a:t>
            </a:r>
          </a:p>
          <a:p>
            <a:pPr marL="0" indent="0">
              <a:spcAft>
                <a:spcPts val="600"/>
              </a:spcAft>
              <a:buNone/>
            </a:pPr>
            <a:r>
              <a:rPr lang="en-US" dirty="0"/>
              <a:t>“possibly caused by delayed bleeding”</a:t>
            </a:r>
          </a:p>
          <a:p>
            <a:pPr marL="0" indent="0">
              <a:spcAft>
                <a:spcPts val="600"/>
              </a:spcAft>
              <a:buNone/>
            </a:pPr>
            <a:r>
              <a:rPr lang="en-US" dirty="0"/>
              <a:t>“required OMC and surgery”</a:t>
            </a:r>
          </a:p>
          <a:p>
            <a:pPr marL="0" indent="0">
              <a:spcAft>
                <a:spcPts val="600"/>
              </a:spcAft>
              <a:buNone/>
            </a:pPr>
            <a:r>
              <a:rPr lang="en-US" dirty="0"/>
              <a:t>“an intervention was necessary to preclude impairment of a body function”</a:t>
            </a:r>
            <a:endParaRPr lang="en-US" baseline="0" dirty="0"/>
          </a:p>
          <a:p>
            <a:pPr marL="0" indent="0">
              <a:spcAft>
                <a:spcPts val="600"/>
              </a:spcAft>
              <a:buNone/>
            </a:pPr>
            <a:r>
              <a:rPr lang="en-US" baseline="0" dirty="0"/>
              <a:t>“would consider any local complications as requiring surgery</a:t>
            </a:r>
            <a:r>
              <a:rPr lang="en-US" dirty="0"/>
              <a:t> as severe, very rare”</a:t>
            </a:r>
            <a:endParaRPr lang="en-US" baseline="0" dirty="0"/>
          </a:p>
          <a:p>
            <a:pPr marL="0" indent="0">
              <a:spcAft>
                <a:spcPts val="600"/>
              </a:spcAft>
              <a:buNone/>
            </a:pPr>
            <a:endParaRPr lang="en-US" dirty="0"/>
          </a:p>
        </p:txBody>
      </p:sp>
      <p:sp>
        <p:nvSpPr>
          <p:cNvPr id="11" name="Content Placeholder 10"/>
          <p:cNvSpPr>
            <a:spLocks noGrp="1"/>
          </p:cNvSpPr>
          <p:nvPr>
            <p:ph sz="half" idx="2"/>
          </p:nvPr>
        </p:nvSpPr>
        <p:spPr>
          <a:xfrm>
            <a:off x="297711" y="1690687"/>
            <a:ext cx="5357037" cy="4997193"/>
          </a:xfrm>
        </p:spPr>
        <p:txBody>
          <a:bodyPr>
            <a:normAutofit fontScale="92500" lnSpcReduction="10000"/>
          </a:bodyPr>
          <a:lstStyle/>
          <a:p>
            <a:pPr marL="0" indent="0">
              <a:buNone/>
              <a:tabLst>
                <a:tab pos="3487738" algn="l"/>
              </a:tabLst>
            </a:pPr>
            <a:r>
              <a:rPr lang="en-US" b="1" dirty="0"/>
              <a:t>Diagnosis:	</a:t>
            </a:r>
            <a:r>
              <a:rPr lang="en-US" sz="2400" dirty="0"/>
              <a:t>Single:  53/54</a:t>
            </a:r>
            <a:endParaRPr lang="en-US" sz="2200" b="1" dirty="0"/>
          </a:p>
          <a:p>
            <a:pPr marL="457200" lvl="1">
              <a:tabLst>
                <a:tab pos="4114800" algn="dec"/>
              </a:tabLst>
            </a:pPr>
            <a:r>
              <a:rPr lang="en-US" dirty="0"/>
              <a:t>A1 Blood outside vessel	 3/54</a:t>
            </a:r>
          </a:p>
          <a:p>
            <a:pPr marL="457200" lvl="1">
              <a:tabLst>
                <a:tab pos="4114800" algn="dec"/>
              </a:tabLst>
            </a:pPr>
            <a:r>
              <a:rPr lang="en-US" dirty="0"/>
              <a:t>A2 Arm Pain</a:t>
            </a:r>
            <a:r>
              <a:rPr lang="en-US" b="1" dirty="0"/>
              <a:t>	 </a:t>
            </a:r>
            <a:r>
              <a:rPr lang="en-US" dirty="0"/>
              <a:t>5/54</a:t>
            </a:r>
          </a:p>
          <a:p>
            <a:pPr marL="457200" lvl="1">
              <a:tabLst>
                <a:tab pos="4114800" algn="dec"/>
              </a:tabLst>
            </a:pPr>
            <a:r>
              <a:rPr lang="en-US" b="1" dirty="0"/>
              <a:t>A4.3 </a:t>
            </a:r>
            <a:r>
              <a:rPr lang="en-US" sz="2200" b="1" dirty="0"/>
              <a:t>Compartment syndrome</a:t>
            </a:r>
            <a:r>
              <a:rPr lang="en-US" b="1" dirty="0"/>
              <a:t>	47/54</a:t>
            </a:r>
          </a:p>
          <a:p>
            <a:pPr marL="0" indent="0">
              <a:buNone/>
            </a:pPr>
            <a:r>
              <a:rPr lang="en-US" b="1" dirty="0"/>
              <a:t>Severity</a:t>
            </a:r>
          </a:p>
          <a:p>
            <a:pPr marL="457200" lvl="1">
              <a:tabLst>
                <a:tab pos="4114800" algn="dec"/>
              </a:tabLst>
            </a:pPr>
            <a:r>
              <a:rPr lang="en-US" dirty="0"/>
              <a:t>Mild	  1/54</a:t>
            </a:r>
          </a:p>
          <a:p>
            <a:pPr marL="457200" lvl="1">
              <a:tabLst>
                <a:tab pos="4114800" algn="dec"/>
              </a:tabLst>
            </a:pPr>
            <a:r>
              <a:rPr lang="en-US" dirty="0"/>
              <a:t>Moderate	 7/54</a:t>
            </a:r>
          </a:p>
          <a:p>
            <a:pPr marL="457200" lvl="1">
              <a:tabLst>
                <a:tab pos="4114800" algn="dec"/>
              </a:tabLst>
            </a:pPr>
            <a:r>
              <a:rPr lang="en-US" b="1" dirty="0"/>
              <a:t>Severe	  44/54</a:t>
            </a:r>
          </a:p>
          <a:p>
            <a:pPr marL="0" indent="0">
              <a:buNone/>
            </a:pPr>
            <a:r>
              <a:rPr lang="en-US" b="1" dirty="0"/>
              <a:t>Imputability</a:t>
            </a:r>
          </a:p>
          <a:p>
            <a:pPr marL="457200" lvl="1">
              <a:tabLst>
                <a:tab pos="3997325" algn="dec"/>
              </a:tabLst>
            </a:pPr>
            <a:r>
              <a:rPr lang="en-US" b="1" dirty="0"/>
              <a:t>Definite/Probable:	49 (41/8)</a:t>
            </a:r>
          </a:p>
          <a:p>
            <a:pPr marL="457200" lvl="1">
              <a:tabLst>
                <a:tab pos="4167188" algn="dec"/>
              </a:tabLst>
            </a:pPr>
            <a:r>
              <a:rPr lang="en-US" dirty="0"/>
              <a:t>Possible	2</a:t>
            </a:r>
          </a:p>
          <a:p>
            <a:pPr marL="457200" lvl="1">
              <a:tabLst>
                <a:tab pos="4167188" algn="dec"/>
              </a:tabLst>
            </a:pPr>
            <a:r>
              <a:rPr lang="en-US" dirty="0"/>
              <a:t>Unlikely/Excluded:	0</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9</a:t>
            </a:r>
            <a:endParaRPr lang="en-US" dirty="0"/>
          </a:p>
        </p:txBody>
      </p:sp>
    </p:spTree>
    <p:extLst>
      <p:ext uri="{BB962C8B-B14F-4D97-AF65-F5344CB8AC3E}">
        <p14:creationId xmlns:p14="http://schemas.microsoft.com/office/powerpoint/2010/main" val="30983420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10</a:t>
            </a:r>
            <a:endParaRPr lang="en-US" dirty="0"/>
          </a:p>
        </p:txBody>
      </p:sp>
      <p:sp>
        <p:nvSpPr>
          <p:cNvPr id="3" name="Content Placeholder 2"/>
          <p:cNvSpPr>
            <a:spLocks noGrp="1"/>
          </p:cNvSpPr>
          <p:nvPr>
            <p:ph idx="1"/>
          </p:nvPr>
        </p:nvSpPr>
        <p:spPr/>
        <p:txBody>
          <a:bodyPr/>
          <a:lstStyle/>
          <a:p>
            <a:pPr marL="0" indent="0">
              <a:buNone/>
            </a:pPr>
            <a:r>
              <a:rPr lang="nl-NL" dirty="0"/>
              <a:t>A 78 year old repeat male donor donated two red cell units by apheresis without incident.  He subsequently returned home where he maintained his usual routine. He was preparing for bed when his wife reports he started having symptoms of slurred speech and unilateral weakness; she called for assistance and he was transported to the hospital.   </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4180907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nl-NL" dirty="0"/>
              <a:t>Within 24 hours after leaving the bleeding centre, after a normal bleeding without any kind of abnormal symptoms or signs of a complication, with a smooth needle insertion and a normal flow, the donor felt some increasing tingling and prickling sensations in the left arm, which had been used for the phlebotomy. No other abnormal symptoms. </a:t>
            </a:r>
            <a:endParaRPr lang="en-US" dirty="0"/>
          </a:p>
          <a:p>
            <a:pPr marL="0" indent="0">
              <a:buNone/>
            </a:pPr>
            <a:r>
              <a:rPr lang="nl-NL" dirty="0"/>
              <a:t>After three weeks, the sense of touch in the left hand was reduced. During the following weeks the symptoms increased and donor had the feeling that the arm was asleep.</a:t>
            </a:r>
            <a:endParaRPr lang="en-US" dirty="0"/>
          </a:p>
          <a:p>
            <a:pPr marL="0" indent="0">
              <a:buNone/>
            </a:pPr>
            <a:r>
              <a:rPr lang="nl-NL" dirty="0"/>
              <a:t>Donor was treated with physiotherapy without any convincing effect on the symptoms. Over the next year the symptoms diminished a little but continued to trouble the donor, who complained that they reduced the quality of life. </a:t>
            </a:r>
            <a:endParaRPr lang="en-US" dirty="0"/>
          </a:p>
          <a:p>
            <a:endParaRPr lang="en-US" dirty="0"/>
          </a:p>
        </p:txBody>
      </p:sp>
      <p:sp>
        <p:nvSpPr>
          <p:cNvPr id="4" name="Rectangle 3"/>
          <p:cNvSpPr/>
          <p:nvPr/>
        </p:nvSpPr>
        <p:spPr>
          <a:xfrm>
            <a:off x="904973" y="2820618"/>
            <a:ext cx="431747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2417543" y="4642381"/>
            <a:ext cx="772086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904973" y="5603084"/>
            <a:ext cx="195252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814533" y="5272276"/>
            <a:ext cx="175821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0" y="2796207"/>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10" name="TextBox 9"/>
          <p:cNvSpPr txBox="1"/>
          <p:nvPr/>
        </p:nvSpPr>
        <p:spPr>
          <a:xfrm>
            <a:off x="-19304" y="4617970"/>
            <a:ext cx="889987"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p:txBody>
      </p:sp>
      <p:sp>
        <p:nvSpPr>
          <p:cNvPr id="11" name="Rectangle 10"/>
          <p:cNvSpPr/>
          <p:nvPr/>
        </p:nvSpPr>
        <p:spPr>
          <a:xfrm>
            <a:off x="2417543" y="4962476"/>
            <a:ext cx="454332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0" y="4937573"/>
            <a:ext cx="845103" cy="369332"/>
          </a:xfrm>
          <a:prstGeom prst="rect">
            <a:avLst/>
          </a:prstGeom>
          <a:noFill/>
        </p:spPr>
        <p:txBody>
          <a:bodyPr wrap="none" rtlCol="0">
            <a:spAutoFit/>
          </a:bodyPr>
          <a:lstStyle/>
          <a:p>
            <a:r>
              <a:rPr lang="en-US" b="1" u="sng" dirty="0">
                <a:solidFill>
                  <a:srgbClr val="0070C0"/>
                </a:solidFill>
                <a:effectLst>
                  <a:outerShdw blurRad="38100" dist="38100" dir="2700000" algn="tl">
                    <a:srgbClr val="000000">
                      <a:alpha val="43137"/>
                    </a:srgbClr>
                  </a:outerShdw>
                </a:effectLst>
              </a:rPr>
              <a:t>&gt;</a:t>
            </a:r>
            <a:r>
              <a:rPr lang="en-US" b="1" dirty="0">
                <a:solidFill>
                  <a:srgbClr val="0070C0"/>
                </a:solidFill>
                <a:effectLst>
                  <a:outerShdw blurRad="38100" dist="38100" dir="2700000" algn="tl">
                    <a:srgbClr val="000000">
                      <a:alpha val="43137"/>
                    </a:srgbClr>
                  </a:outerShdw>
                </a:effectLst>
              </a:rPr>
              <a:t>12mo</a:t>
            </a:r>
          </a:p>
        </p:txBody>
      </p:sp>
      <p:sp>
        <p:nvSpPr>
          <p:cNvPr id="13" name="TextBox 12"/>
          <p:cNvSpPr txBox="1"/>
          <p:nvPr/>
        </p:nvSpPr>
        <p:spPr>
          <a:xfrm>
            <a:off x="-26671" y="5578673"/>
            <a:ext cx="1016625"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QOL-P</a:t>
            </a:r>
          </a:p>
        </p:txBody>
      </p:sp>
      <p:sp>
        <p:nvSpPr>
          <p:cNvPr id="14" name="Rectangle 13"/>
          <p:cNvSpPr/>
          <p:nvPr/>
        </p:nvSpPr>
        <p:spPr>
          <a:xfrm>
            <a:off x="2643394" y="3140713"/>
            <a:ext cx="415081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3610273" y="196055"/>
            <a:ext cx="8352608" cy="830997"/>
          </a:xfrm>
          <a:prstGeom prst="rect">
            <a:avLst/>
          </a:prstGeom>
        </p:spPr>
        <p:txBody>
          <a:bodyPr wrap="none">
            <a:spAutoFit/>
          </a:bodyPr>
          <a:lstStyle/>
          <a:p>
            <a:pPr marL="404813" lvl="1" algn="ctr"/>
            <a:r>
              <a:rPr lang="en-US" sz="2400" b="1" dirty="0"/>
              <a:t>Diagnosis</a:t>
            </a:r>
            <a:r>
              <a:rPr lang="en-US" sz="2400" dirty="0"/>
              <a:t>: A2 – Arm pain (A2.1 or A2.2);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 </a:t>
            </a:r>
            <a:r>
              <a:rPr lang="en-US" sz="2400" b="1" dirty="0"/>
              <a:t>Imputability</a:t>
            </a:r>
            <a:r>
              <a:rPr lang="en-US" sz="2400" dirty="0"/>
              <a:t>: Definite</a:t>
            </a:r>
          </a:p>
        </p:txBody>
      </p:sp>
    </p:spTree>
    <p:extLst>
      <p:ext uri="{BB962C8B-B14F-4D97-AF65-F5344CB8AC3E}">
        <p14:creationId xmlns:p14="http://schemas.microsoft.com/office/powerpoint/2010/main" val="3562168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10" grpId="0"/>
      <p:bldP spid="11" grpId="0" animBg="1"/>
      <p:bldP spid="12" grpId="0"/>
      <p:bldP spid="13" grpId="0"/>
      <p:bldP spid="1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10</a:t>
            </a:r>
            <a:endParaRPr lang="en-US" dirty="0"/>
          </a:p>
        </p:txBody>
      </p:sp>
      <p:sp>
        <p:nvSpPr>
          <p:cNvPr id="3" name="Content Placeholder 2"/>
          <p:cNvSpPr>
            <a:spLocks noGrp="1"/>
          </p:cNvSpPr>
          <p:nvPr>
            <p:ph idx="1"/>
          </p:nvPr>
        </p:nvSpPr>
        <p:spPr/>
        <p:txBody>
          <a:bodyPr/>
          <a:lstStyle/>
          <a:p>
            <a:pPr marL="0" indent="0">
              <a:buNone/>
            </a:pPr>
            <a:r>
              <a:rPr lang="nl-NL" dirty="0"/>
              <a:t>A 78 year old repeat male donor donated two red cell units by apheresis without incident.  He subsequently returned home where he maintained his usual routine. He was preparing for bed when his wife reports he started having symptoms of slurred speech and unilateral weakness; she called for assistance and he was transported to the hospital.   </a:t>
            </a:r>
            <a:endParaRPr lang="en-US" dirty="0"/>
          </a:p>
          <a:p>
            <a:pPr marL="0" indent="0">
              <a:buNone/>
            </a:pPr>
            <a:r>
              <a:rPr lang="en-GB" dirty="0"/>
              <a:t> </a:t>
            </a:r>
            <a:endParaRPr lang="en-US" dirty="0"/>
          </a:p>
          <a:p>
            <a:pPr marL="0" indent="0">
              <a:buNone/>
            </a:pPr>
            <a:endParaRPr lang="en-US" dirty="0"/>
          </a:p>
        </p:txBody>
      </p:sp>
      <p:sp>
        <p:nvSpPr>
          <p:cNvPr id="4" name="Rectangle 3"/>
          <p:cNvSpPr/>
          <p:nvPr/>
        </p:nvSpPr>
        <p:spPr>
          <a:xfrm>
            <a:off x="2456120" y="3055357"/>
            <a:ext cx="626257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0" y="3030945"/>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cxnSp>
        <p:nvCxnSpPr>
          <p:cNvPr id="6" name="Straight Connector 5"/>
          <p:cNvCxnSpPr/>
          <p:nvPr/>
        </p:nvCxnSpPr>
        <p:spPr>
          <a:xfrm>
            <a:off x="937794" y="2600746"/>
            <a:ext cx="38404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937794" y="2997008"/>
            <a:ext cx="40233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332046" y="2997008"/>
            <a:ext cx="25603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9358071" y="3055356"/>
            <a:ext cx="152966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926451" y="3440986"/>
            <a:ext cx="152966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713568" y="3440986"/>
            <a:ext cx="278076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926451" y="3790966"/>
            <a:ext cx="131701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51787" y="3440986"/>
            <a:ext cx="889987"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p:txBody>
      </p:sp>
      <p:sp>
        <p:nvSpPr>
          <p:cNvPr id="15" name="TextBox 14"/>
          <p:cNvSpPr txBox="1"/>
          <p:nvPr/>
        </p:nvSpPr>
        <p:spPr>
          <a:xfrm>
            <a:off x="-27682" y="2381171"/>
            <a:ext cx="570990"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IMP</a:t>
            </a:r>
          </a:p>
        </p:txBody>
      </p:sp>
      <p:sp>
        <p:nvSpPr>
          <p:cNvPr id="16" name="Rectangle 15"/>
          <p:cNvSpPr/>
          <p:nvPr/>
        </p:nvSpPr>
        <p:spPr>
          <a:xfrm>
            <a:off x="7447755" y="2280236"/>
            <a:ext cx="229166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509515" y="230459"/>
            <a:ext cx="6851877" cy="830997"/>
          </a:xfrm>
          <a:prstGeom prst="rect">
            <a:avLst/>
          </a:prstGeom>
        </p:spPr>
        <p:txBody>
          <a:bodyPr wrap="none">
            <a:spAutoFit/>
          </a:bodyPr>
          <a:lstStyle/>
          <a:p>
            <a:pPr marL="404813" lvl="1" algn="ctr"/>
            <a:r>
              <a:rPr lang="en-US" sz="2400" b="1" dirty="0"/>
              <a:t>Diagnosis</a:t>
            </a:r>
            <a:r>
              <a:rPr lang="en-US" sz="2400" dirty="0"/>
              <a:t>: E Other serious complication (E.4 v E.5)</a:t>
            </a:r>
          </a:p>
          <a:p>
            <a:pPr marL="404813" lvl="1" algn="ctr"/>
            <a:r>
              <a:rPr lang="en-US" sz="2400" b="1" dirty="0"/>
              <a:t>Severity</a:t>
            </a:r>
            <a:r>
              <a:rPr lang="en-US" sz="2400" dirty="0"/>
              <a:t>: Severe; </a:t>
            </a:r>
            <a:r>
              <a:rPr lang="en-US" sz="2400" b="1" dirty="0"/>
              <a:t>Imputability</a:t>
            </a:r>
            <a:r>
              <a:rPr lang="en-US" sz="2400" dirty="0"/>
              <a:t>: Unlikely</a:t>
            </a:r>
          </a:p>
        </p:txBody>
      </p:sp>
    </p:spTree>
    <p:extLst>
      <p:ext uri="{BB962C8B-B14F-4D97-AF65-F5344CB8AC3E}">
        <p14:creationId xmlns:p14="http://schemas.microsoft.com/office/powerpoint/2010/main" val="19298966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p:bldP spid="15" grpId="0"/>
      <p:bldP spid="17"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10</a:t>
            </a:r>
            <a:endParaRPr lang="en-US" dirty="0"/>
          </a:p>
        </p:txBody>
      </p:sp>
    </p:spTree>
    <p:extLst>
      <p:ext uri="{BB962C8B-B14F-4D97-AF65-F5344CB8AC3E}">
        <p14:creationId xmlns:p14="http://schemas.microsoft.com/office/powerpoint/2010/main" val="400198400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11</a:t>
            </a:r>
            <a:endParaRPr lang="en-US" dirty="0"/>
          </a:p>
        </p:txBody>
      </p:sp>
      <p:sp>
        <p:nvSpPr>
          <p:cNvPr id="3" name="Content Placeholder 2"/>
          <p:cNvSpPr>
            <a:spLocks noGrp="1"/>
          </p:cNvSpPr>
          <p:nvPr>
            <p:ph idx="1"/>
          </p:nvPr>
        </p:nvSpPr>
        <p:spPr>
          <a:xfrm>
            <a:off x="838200" y="1825625"/>
            <a:ext cx="10515600" cy="4670868"/>
          </a:xfrm>
        </p:spPr>
        <p:txBody>
          <a:bodyPr>
            <a:normAutofit fontScale="92500" lnSpcReduction="10000"/>
          </a:bodyPr>
          <a:lstStyle/>
          <a:p>
            <a:pPr marL="0" indent="0">
              <a:buNone/>
            </a:pPr>
            <a:r>
              <a:rPr lang="en-GB" dirty="0"/>
              <a:t>A whole blood donor was standing waiting for a cup of coffee to be served after donation and felt light-headed. Staff went to him but were not quick enough to prevent him from falling to the ground. There were convulsive movements of his arms and he passed urine. After several seconds he responded to questions and said he had no pain. The donor was laid on a trolley and encouraged to take sips of water. </a:t>
            </a:r>
          </a:p>
          <a:p>
            <a:pPr marL="0" indent="0">
              <a:buNone/>
            </a:pPr>
            <a:r>
              <a:rPr lang="en-GB" dirty="0"/>
              <a:t>Soon he felt better and accepted clean clothes. While changing, he felt dizzy again and had to lie down quickly. He drank more. Ten minutes later he tried sitting up again, but again started to sweat and feel dizzy. </a:t>
            </a:r>
          </a:p>
          <a:p>
            <a:pPr marL="0" indent="0">
              <a:buNone/>
            </a:pPr>
            <a:r>
              <a:rPr lang="en-GB" dirty="0"/>
              <a:t>His mother was called to come and sit with him, and an hour later they were taken home by taxi. The following day, when rung by blood centre staff, he reported that he had had no further problems.</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34619733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11</a:t>
            </a:r>
            <a:endParaRPr lang="en-US" dirty="0"/>
          </a:p>
        </p:txBody>
      </p:sp>
      <p:sp>
        <p:nvSpPr>
          <p:cNvPr id="3" name="Content Placeholder 2"/>
          <p:cNvSpPr>
            <a:spLocks noGrp="1"/>
          </p:cNvSpPr>
          <p:nvPr>
            <p:ph idx="1"/>
          </p:nvPr>
        </p:nvSpPr>
        <p:spPr>
          <a:xfrm>
            <a:off x="838200" y="1825625"/>
            <a:ext cx="10515600" cy="4670868"/>
          </a:xfrm>
        </p:spPr>
        <p:txBody>
          <a:bodyPr>
            <a:normAutofit fontScale="92500" lnSpcReduction="10000"/>
          </a:bodyPr>
          <a:lstStyle/>
          <a:p>
            <a:pPr marL="0" indent="0">
              <a:buNone/>
            </a:pPr>
            <a:r>
              <a:rPr lang="en-GB" dirty="0"/>
              <a:t>A whole blood donor was standing waiting for a cup of coffee to be served after donation and felt light-headed. Staff went to him but were not quick enough to prevent him from falling to the ground. There were convulsive movements of his arms and he passed urine. After several seconds he responded to questions and said he had no pain. The donor was laid on a trolley and encouraged to take sips of water. </a:t>
            </a:r>
          </a:p>
          <a:p>
            <a:pPr marL="0" indent="0">
              <a:buNone/>
            </a:pPr>
            <a:r>
              <a:rPr lang="en-GB" dirty="0"/>
              <a:t>Soon he felt better and accepted clean clothes. While changing, he felt dizzy again and had to lie down quickly. He drank more. Ten minutes later he tried sitting up again, but again started to sweat and feel dizzy. </a:t>
            </a:r>
          </a:p>
          <a:p>
            <a:pPr marL="0" indent="0">
              <a:buNone/>
            </a:pPr>
            <a:r>
              <a:rPr lang="en-GB" dirty="0"/>
              <a:t>His mother was called to come and sit with him, and an hour later they were taken home by taxi. The following day, when rung by blood centre staff, he reported that he had had no further problems.</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6161231" y="3418930"/>
            <a:ext cx="12801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10541" y="2147472"/>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3513708" y="2126206"/>
            <a:ext cx="229166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TextBox 7"/>
          <p:cNvSpPr txBox="1"/>
          <p:nvPr/>
        </p:nvSpPr>
        <p:spPr>
          <a:xfrm>
            <a:off x="110541" y="2510405"/>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9" name="Rectangle 8"/>
          <p:cNvSpPr/>
          <p:nvPr/>
        </p:nvSpPr>
        <p:spPr>
          <a:xfrm>
            <a:off x="4793159" y="2473361"/>
            <a:ext cx="277722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9241113" y="2476928"/>
            <a:ext cx="149777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5158230" y="2820516"/>
            <a:ext cx="174230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110540" y="3874916"/>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SXS3</a:t>
            </a:r>
          </a:p>
        </p:txBody>
      </p:sp>
      <p:sp>
        <p:nvSpPr>
          <p:cNvPr id="13" name="Rectangle 12"/>
          <p:cNvSpPr/>
          <p:nvPr/>
        </p:nvSpPr>
        <p:spPr>
          <a:xfrm>
            <a:off x="9868433" y="3869317"/>
            <a:ext cx="131701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16765" y="4519552"/>
            <a:ext cx="414244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3362" y="5602360"/>
            <a:ext cx="856325"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&lt;24h</a:t>
            </a:r>
          </a:p>
        </p:txBody>
      </p:sp>
      <p:sp>
        <p:nvSpPr>
          <p:cNvPr id="16" name="Rectangle 15"/>
          <p:cNvSpPr/>
          <p:nvPr/>
        </p:nvSpPr>
        <p:spPr>
          <a:xfrm>
            <a:off x="4197026" y="5281849"/>
            <a:ext cx="186353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416764" y="5629004"/>
            <a:ext cx="279210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16770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p:bldP spid="9" grpId="0" animBg="1"/>
      <p:bldP spid="10" grpId="0" animBg="1"/>
      <p:bldP spid="11" grpId="0" animBg="1"/>
      <p:bldP spid="12" grpId="0"/>
      <p:bldP spid="13" grpId="0" animBg="1"/>
      <p:bldP spid="14" grpId="0" animBg="1"/>
      <p:bldP spid="15" grpId="0"/>
      <p:bldP spid="16" grpId="0" animBg="1"/>
      <p:bldP spid="1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11</a:t>
            </a:r>
            <a:endParaRPr lang="en-US" dirty="0"/>
          </a:p>
        </p:txBody>
      </p:sp>
    </p:spTree>
    <p:extLst>
      <p:ext uri="{BB962C8B-B14F-4D97-AF65-F5344CB8AC3E}">
        <p14:creationId xmlns:p14="http://schemas.microsoft.com/office/powerpoint/2010/main" val="31987915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12</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nl-NL" dirty="0"/>
              <a:t>A 56 year old male donor was making his second apheresis donation of plasma. When the return phase started he started to feel itching in his donation arm, and this rapidly spread to his whole body. His eyes also felt itchy. On examination, there was an urticarial rash of all exposed parts of his body and his conjunctivae were red. </a:t>
            </a:r>
          </a:p>
          <a:p>
            <a:pPr marL="0" indent="0">
              <a:buNone/>
            </a:pPr>
            <a:r>
              <a:rPr lang="nl-NL" dirty="0"/>
              <a:t>The collection was immediately stopped without returning his red cells. The donor’s blood pressure was not changed from the predonation value. He was kept under observation for an hour, during which time the itching became less and the rash faded gradually. Then he was allowed to go home. </a:t>
            </a:r>
          </a:p>
          <a:p>
            <a:pPr marL="0" indent="0">
              <a:buNone/>
            </a:pPr>
            <a:r>
              <a:rPr lang="nl-NL" dirty="0"/>
              <a:t>He was referred to the local hospital for specialist assessment of possible causes for his reaction.</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182909662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12</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nl-NL" dirty="0"/>
              <a:t>A 56 year old male donor was making his second apheresis donation of plasma. When the return phase started he started to feel itching in his donation arm, and this rapidly spread to his whole body. His eyes also felt itchy. On examination, there was an urticarial rash of all exposed parts of his body and his conjunctivae were red. </a:t>
            </a:r>
          </a:p>
          <a:p>
            <a:pPr marL="0" indent="0">
              <a:buNone/>
            </a:pPr>
            <a:r>
              <a:rPr lang="nl-NL" dirty="0"/>
              <a:t>The collection was immediately stopped without returning his red cells. The donor’s blood pressure was not changed from the predonation value. He was kept under observation for an hour, during which time the itching became less and the rash faded gradually. Then he was allowed to go home. </a:t>
            </a:r>
          </a:p>
          <a:p>
            <a:pPr marL="0" indent="0">
              <a:buNone/>
            </a:pPr>
            <a:r>
              <a:rPr lang="nl-NL" dirty="0"/>
              <a:t>He was referred to the local hospital for specialist assessment of possible causes for his reaction.</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948427" y="2814652"/>
            <a:ext cx="1828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98824" y="2346510"/>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8053811" y="2178383"/>
            <a:ext cx="229166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4027615" y="2498894"/>
            <a:ext cx="441463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5762143" y="2819405"/>
            <a:ext cx="458333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a:off x="9011450" y="2793602"/>
            <a:ext cx="7315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23264" y="3424467"/>
            <a:ext cx="6400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681177" y="3424467"/>
            <a:ext cx="17373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98824" y="2659149"/>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cxnSp>
        <p:nvCxnSpPr>
          <p:cNvPr id="15" name="Straight Connector 14"/>
          <p:cNvCxnSpPr/>
          <p:nvPr/>
        </p:nvCxnSpPr>
        <p:spPr>
          <a:xfrm>
            <a:off x="1963480" y="4193555"/>
            <a:ext cx="81381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1563343" y="4186234"/>
            <a:ext cx="928186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923265" y="4506745"/>
            <a:ext cx="441428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1963480" y="4955322"/>
            <a:ext cx="727621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98824" y="3937938"/>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SXS3</a:t>
            </a:r>
          </a:p>
        </p:txBody>
      </p:sp>
      <p:sp>
        <p:nvSpPr>
          <p:cNvPr id="20" name="TextBox 19"/>
          <p:cNvSpPr txBox="1"/>
          <p:nvPr/>
        </p:nvSpPr>
        <p:spPr>
          <a:xfrm>
            <a:off x="38416" y="4930911"/>
            <a:ext cx="889987"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p:txBody>
      </p:sp>
    </p:spTree>
    <p:extLst>
      <p:ext uri="{BB962C8B-B14F-4D97-AF65-F5344CB8AC3E}">
        <p14:creationId xmlns:p14="http://schemas.microsoft.com/office/powerpoint/2010/main" val="2480279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4" grpId="0"/>
      <p:bldP spid="16" grpId="0" animBg="1"/>
      <p:bldP spid="17" grpId="0" animBg="1"/>
      <p:bldP spid="18" grpId="0" animBg="1"/>
      <p:bldP spid="19" grpId="0"/>
      <p:bldP spid="2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12</a:t>
            </a:r>
            <a:endParaRPr lang="en-US" dirty="0"/>
          </a:p>
        </p:txBody>
      </p:sp>
    </p:spTree>
    <p:extLst>
      <p:ext uri="{BB962C8B-B14F-4D97-AF65-F5344CB8AC3E}">
        <p14:creationId xmlns:p14="http://schemas.microsoft.com/office/powerpoint/2010/main" val="18589555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13</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nl-NL" dirty="0"/>
              <a:t>During whole blood donation donor complained of local pain around the inserted needle. As an increasing swelling was also seen, the phlebotomy was immediately stopped, the needle was taken out. The arm was elevated, and pressure was put on the area where the needle had been inserted. In spite of these precautions a huge but very superficial haematoma developed. Donor had only a little pain around the swelling. No nerve symptoms or paraesthesiae.</a:t>
            </a:r>
            <a:endParaRPr lang="en-US" dirty="0"/>
          </a:p>
          <a:p>
            <a:pPr marL="0" indent="0">
              <a:buNone/>
            </a:pPr>
            <a:r>
              <a:rPr lang="nl-NL" dirty="0"/>
              <a:t>During the following days donor was seen each day by an Orthopaedic Surgeon and observed for possible complications like compartment syndrome and nerve injuries. However, the haematoma disappeared during the following weeks without any further symptoms.</a:t>
            </a:r>
            <a:endParaRPr lang="en-US" dirty="0"/>
          </a:p>
          <a:p>
            <a:pPr marL="0" indent="0">
              <a:buNone/>
            </a:pPr>
            <a:endParaRPr lang="en-US" dirty="0"/>
          </a:p>
        </p:txBody>
      </p:sp>
    </p:spTree>
    <p:extLst>
      <p:ext uri="{BB962C8B-B14F-4D97-AF65-F5344CB8AC3E}">
        <p14:creationId xmlns:p14="http://schemas.microsoft.com/office/powerpoint/2010/main" val="421188949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13</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nl-NL" dirty="0"/>
              <a:t>During whole blood donation donor complained of local pain around the inserted needle. As an increasing swelling was also seen, the phlebotomy was immediately stopped, the needle was taken out. The arm was elevated, and pressure was put on the area where the needle had been inserted. In spite of these precautions a huge but very superficial haematoma developed. Donor had only a little pain around the swelling. No nerve symptoms or paraesthesiae.</a:t>
            </a:r>
            <a:endParaRPr lang="en-US" dirty="0"/>
          </a:p>
          <a:p>
            <a:pPr marL="0" indent="0">
              <a:buNone/>
            </a:pPr>
            <a:r>
              <a:rPr lang="nl-NL" dirty="0"/>
              <a:t>During the following days donor was seen each day by an Orthopaedic Surgeon and observed for possible complications like compartment syndrome and nerve injuries. However, the haematoma disappeared during the following weeks without any further symptoms.</a:t>
            </a:r>
            <a:endParaRPr lang="en-US" dirty="0"/>
          </a:p>
          <a:p>
            <a:pPr marL="0" indent="0">
              <a:buNone/>
            </a:pPr>
            <a:endParaRPr lang="en-US" dirty="0"/>
          </a:p>
        </p:txBody>
      </p:sp>
      <p:cxnSp>
        <p:nvCxnSpPr>
          <p:cNvPr id="4" name="Straight Connector 3"/>
          <p:cNvCxnSpPr/>
          <p:nvPr/>
        </p:nvCxnSpPr>
        <p:spPr>
          <a:xfrm>
            <a:off x="2819756" y="4216372"/>
            <a:ext cx="5486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8644" y="1800943"/>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8308992" y="1825354"/>
            <a:ext cx="146232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4739996" y="2190769"/>
            <a:ext cx="279848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8099885" y="3225470"/>
            <a:ext cx="216053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926453" y="3545981"/>
            <a:ext cx="336910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7617876" y="3545981"/>
            <a:ext cx="235546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206750" y="5069551"/>
            <a:ext cx="364909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926452" y="5426592"/>
            <a:ext cx="840893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78644" y="3497160"/>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5" name="TextBox 14"/>
          <p:cNvSpPr txBox="1"/>
          <p:nvPr/>
        </p:nvSpPr>
        <p:spPr>
          <a:xfrm>
            <a:off x="-75384" y="4556968"/>
            <a:ext cx="1059906"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QOL -T</a:t>
            </a:r>
          </a:p>
        </p:txBody>
      </p:sp>
      <p:sp>
        <p:nvSpPr>
          <p:cNvPr id="16" name="Rectangle 15"/>
          <p:cNvSpPr/>
          <p:nvPr/>
        </p:nvSpPr>
        <p:spPr>
          <a:xfrm>
            <a:off x="6213671" y="4377893"/>
            <a:ext cx="489735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54426" y="5400216"/>
            <a:ext cx="1048172"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weeks</a:t>
            </a:r>
          </a:p>
        </p:txBody>
      </p:sp>
    </p:spTree>
    <p:extLst>
      <p:ext uri="{BB962C8B-B14F-4D97-AF65-F5344CB8AC3E}">
        <p14:creationId xmlns:p14="http://schemas.microsoft.com/office/powerpoint/2010/main" val="2171510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0" grpId="0" animBg="1"/>
      <p:bldP spid="11" grpId="0" animBg="1"/>
      <p:bldP spid="12" grpId="0" animBg="1"/>
      <p:bldP spid="13" grpId="0" animBg="1"/>
      <p:bldP spid="14" grpId="0"/>
      <p:bldP spid="15" grpId="0"/>
      <p:bldP spid="16" grpId="0" animBg="1"/>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20000"/>
          </a:bodyPr>
          <a:lstStyle/>
          <a:p>
            <a:pPr marL="0" indent="0">
              <a:spcAft>
                <a:spcPts val="600"/>
              </a:spcAft>
              <a:buNone/>
            </a:pPr>
            <a:r>
              <a:rPr lang="en-US" dirty="0"/>
              <a:t>“Interesting</a:t>
            </a:r>
            <a:r>
              <a:rPr lang="en-US" baseline="0" dirty="0"/>
              <a:t> story with no nerve symptoms during donation, but developed within 24hrs”</a:t>
            </a:r>
          </a:p>
          <a:p>
            <a:pPr marL="0" indent="0">
              <a:spcAft>
                <a:spcPts val="600"/>
              </a:spcAft>
              <a:buNone/>
            </a:pPr>
            <a:r>
              <a:rPr lang="en-US" baseline="0" dirty="0"/>
              <a:t>“Symptoms appear not to be related to needle insertion or removal…but no </a:t>
            </a:r>
            <a:r>
              <a:rPr lang="en-US" baseline="0" dirty="0" err="1"/>
              <a:t>haematoma</a:t>
            </a:r>
            <a:r>
              <a:rPr lang="en-US" baseline="0" dirty="0"/>
              <a:t>”</a:t>
            </a:r>
          </a:p>
          <a:p>
            <a:pPr marL="0" indent="0">
              <a:spcAft>
                <a:spcPts val="600"/>
              </a:spcAft>
              <a:buNone/>
            </a:pPr>
            <a:r>
              <a:rPr lang="en-US" baseline="0" dirty="0"/>
              <a:t>“Unable to directly link symptoms to phlebotomy or secondary injury after leaving collection center”</a:t>
            </a:r>
          </a:p>
          <a:p>
            <a:pPr marL="0" indent="0">
              <a:spcAft>
                <a:spcPts val="600"/>
              </a:spcAft>
              <a:buNone/>
            </a:pPr>
            <a:r>
              <a:rPr lang="en-US" baseline="0" dirty="0"/>
              <a:t>“Pain over a year, Reduced quality of life”</a:t>
            </a:r>
          </a:p>
          <a:p>
            <a:pPr marL="0" indent="0">
              <a:spcAft>
                <a:spcPts val="600"/>
              </a:spcAft>
              <a:buNone/>
            </a:pPr>
            <a:r>
              <a:rPr lang="en-US" baseline="0" dirty="0"/>
              <a:t>“Does not meet criteria for CRPS with pure sensory symptoms and sounds non-anatomic”</a:t>
            </a:r>
          </a:p>
          <a:p>
            <a:pPr marL="0" indent="0">
              <a:spcAft>
                <a:spcPts val="600"/>
              </a:spcAft>
              <a:buNone/>
            </a:pPr>
            <a:r>
              <a:rPr lang="en-US" baseline="0" dirty="0"/>
              <a:t>“Should be evaluated by Neurology to determine anatomic distribution v functional syndrome”</a:t>
            </a:r>
          </a:p>
          <a:p>
            <a:pPr marL="0" indent="0">
              <a:spcAft>
                <a:spcPts val="600"/>
              </a:spcAft>
              <a:buNone/>
            </a:pPr>
            <a:r>
              <a:rPr lang="en-US" baseline="0" dirty="0"/>
              <a:t>“Distinction between mild and moderate severity unclear, long duration is main reason for classifying as moderate”</a:t>
            </a:r>
          </a:p>
        </p:txBody>
      </p:sp>
      <p:sp>
        <p:nvSpPr>
          <p:cNvPr id="11" name="Content Placeholder 10"/>
          <p:cNvSpPr>
            <a:spLocks noGrp="1"/>
          </p:cNvSpPr>
          <p:nvPr>
            <p:ph sz="half" idx="2"/>
          </p:nvPr>
        </p:nvSpPr>
        <p:spPr>
          <a:xfrm>
            <a:off x="297711" y="1690687"/>
            <a:ext cx="5357037" cy="4773907"/>
          </a:xfrm>
        </p:spPr>
        <p:txBody>
          <a:bodyPr>
            <a:noAutofit/>
          </a:bodyPr>
          <a:lstStyle/>
          <a:p>
            <a:pPr marL="0" indent="0">
              <a:buNone/>
              <a:tabLst>
                <a:tab pos="3317875" algn="l"/>
              </a:tabLst>
            </a:pPr>
            <a:r>
              <a:rPr lang="en-US" sz="2400" b="1" u="sng" dirty="0"/>
              <a:t>Diagnosis</a:t>
            </a:r>
            <a:r>
              <a:rPr lang="en-US" sz="2400" b="1" dirty="0"/>
              <a:t>	</a:t>
            </a:r>
            <a:r>
              <a:rPr lang="en-US" sz="2400" dirty="0"/>
              <a:t>Single: 53/54</a:t>
            </a:r>
            <a:endParaRPr lang="en-US" sz="2400" b="1" dirty="0"/>
          </a:p>
          <a:p>
            <a:pPr marL="457200" lvl="1">
              <a:tabLst>
                <a:tab pos="3433763" algn="l"/>
              </a:tabLst>
            </a:pPr>
            <a:r>
              <a:rPr lang="en-US" b="1" dirty="0"/>
              <a:t>Arm Pain, A2.1, A2.2	50/54, 5/54</a:t>
            </a:r>
          </a:p>
          <a:p>
            <a:pPr marL="0" indent="0">
              <a:buNone/>
            </a:pPr>
            <a:r>
              <a:rPr lang="en-US" sz="2400" b="1" u="sng" dirty="0"/>
              <a:t>Severity</a:t>
            </a:r>
          </a:p>
          <a:p>
            <a:pPr marL="457200" lvl="1">
              <a:tabLst>
                <a:tab pos="3775075" algn="dec"/>
              </a:tabLst>
            </a:pPr>
            <a:r>
              <a:rPr lang="en-US" dirty="0"/>
              <a:t>Mild	3/54</a:t>
            </a:r>
          </a:p>
          <a:p>
            <a:pPr marL="457200" lvl="1">
              <a:tabLst>
                <a:tab pos="3775075" algn="dec"/>
              </a:tabLst>
            </a:pPr>
            <a:r>
              <a:rPr lang="en-US" b="1" dirty="0"/>
              <a:t>Moderate	37/54</a:t>
            </a:r>
          </a:p>
          <a:p>
            <a:pPr marL="457200" lvl="1">
              <a:tabLst>
                <a:tab pos="3775075" algn="dec"/>
              </a:tabLst>
            </a:pPr>
            <a:r>
              <a:rPr lang="en-US" dirty="0"/>
              <a:t>Severe	12/54</a:t>
            </a:r>
          </a:p>
          <a:p>
            <a:pPr marL="0" indent="0">
              <a:buNone/>
            </a:pPr>
            <a:r>
              <a:rPr lang="en-US" sz="2400" b="1" u="sng" dirty="0"/>
              <a:t>Imputability</a:t>
            </a:r>
          </a:p>
          <a:p>
            <a:pPr marL="457200" lvl="1">
              <a:tabLst>
                <a:tab pos="3997325" algn="dec"/>
              </a:tabLst>
            </a:pPr>
            <a:r>
              <a:rPr lang="en-US" b="1" dirty="0"/>
              <a:t>Definite/Probable:	46</a:t>
            </a:r>
          </a:p>
          <a:p>
            <a:pPr marL="457200" lvl="1">
              <a:tabLst>
                <a:tab pos="3997325" algn="dec"/>
              </a:tabLst>
            </a:pPr>
            <a:r>
              <a:rPr lang="en-US" dirty="0"/>
              <a:t>Possible	4</a:t>
            </a:r>
          </a:p>
          <a:p>
            <a:pPr marL="457200" lvl="1">
              <a:tabLst>
                <a:tab pos="3997325" algn="dec"/>
              </a:tabLst>
            </a:pPr>
            <a:r>
              <a:rPr lang="en-US" dirty="0"/>
              <a:t>Unlikely/Excluded:	1</a:t>
            </a:r>
          </a:p>
          <a:p>
            <a:pPr marL="457200" lvl="1">
              <a:tabLst>
                <a:tab pos="3997325" algn="dec"/>
              </a:tabLst>
            </a:pPr>
            <a:r>
              <a:rPr lang="en-US" dirty="0"/>
              <a:t>Empty/unable to evaluate: 	3</a:t>
            </a:r>
          </a:p>
        </p:txBody>
      </p:sp>
      <p:sp>
        <p:nvSpPr>
          <p:cNvPr id="12" name="Title 11"/>
          <p:cNvSpPr>
            <a:spLocks noGrp="1"/>
          </p:cNvSpPr>
          <p:nvPr>
            <p:ph type="title"/>
          </p:nvPr>
        </p:nvSpPr>
        <p:spPr/>
        <p:txBody>
          <a:bodyPr/>
          <a:lstStyle/>
          <a:p>
            <a:r>
              <a:rPr lang="nl-NL" b="1" u="sng" dirty="0"/>
              <a:t>Case 1</a:t>
            </a:r>
            <a:endParaRPr lang="en-US" dirty="0"/>
          </a:p>
        </p:txBody>
      </p:sp>
    </p:spTree>
    <p:extLst>
      <p:ext uri="{BB962C8B-B14F-4D97-AF65-F5344CB8AC3E}">
        <p14:creationId xmlns:p14="http://schemas.microsoft.com/office/powerpoint/2010/main" val="26333483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13</a:t>
            </a:r>
            <a:endParaRPr lang="en-US" dirty="0"/>
          </a:p>
        </p:txBody>
      </p:sp>
    </p:spTree>
    <p:extLst>
      <p:ext uri="{BB962C8B-B14F-4D97-AF65-F5344CB8AC3E}">
        <p14:creationId xmlns:p14="http://schemas.microsoft.com/office/powerpoint/2010/main" val="20706464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14</a:t>
            </a:r>
            <a:endParaRPr lang="en-US" dirty="0"/>
          </a:p>
        </p:txBody>
      </p:sp>
      <p:sp>
        <p:nvSpPr>
          <p:cNvPr id="3" name="Content Placeholder 2"/>
          <p:cNvSpPr>
            <a:spLocks noGrp="1"/>
          </p:cNvSpPr>
          <p:nvPr>
            <p:ph idx="1"/>
          </p:nvPr>
        </p:nvSpPr>
        <p:spPr/>
        <p:txBody>
          <a:bodyPr/>
          <a:lstStyle/>
          <a:p>
            <a:pPr marL="0" indent="0">
              <a:buNone/>
            </a:pPr>
            <a:r>
              <a:rPr lang="en-GB" dirty="0"/>
              <a:t>Donor called donor centre staff 4 days after donation to advise of a red middle finger.  This was the finger used for haematocrit check.  Donor went to primary care physician and was diagnosed with cellulitis and treated with antibiotics.</a:t>
            </a:r>
            <a:endParaRPr lang="en-US" dirty="0"/>
          </a:p>
          <a:p>
            <a:pPr marL="0" indent="0">
              <a:buNone/>
            </a:pPr>
            <a:r>
              <a:rPr lang="en-GB" dirty="0"/>
              <a:t>Two weeks later, the donor calls back and states that she has had to go back to the doctor and had an abscess lanced on her middle finger.</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31997950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14</a:t>
            </a:r>
            <a:endParaRPr lang="en-US" dirty="0"/>
          </a:p>
        </p:txBody>
      </p:sp>
      <p:sp>
        <p:nvSpPr>
          <p:cNvPr id="3" name="Content Placeholder 2"/>
          <p:cNvSpPr>
            <a:spLocks noGrp="1"/>
          </p:cNvSpPr>
          <p:nvPr>
            <p:ph idx="1"/>
          </p:nvPr>
        </p:nvSpPr>
        <p:spPr/>
        <p:txBody>
          <a:bodyPr/>
          <a:lstStyle/>
          <a:p>
            <a:pPr marL="0" indent="0">
              <a:buNone/>
            </a:pPr>
            <a:r>
              <a:rPr lang="en-GB" dirty="0"/>
              <a:t>Donor called donor centre staff 4 days after donation to advise of a red middle finger.  This was the finger used for haematocrit check.  Donor went to primary care physician and was diagnosed with cellulitis and treated with antibiotics.</a:t>
            </a:r>
            <a:endParaRPr lang="en-US" dirty="0"/>
          </a:p>
          <a:p>
            <a:pPr marL="0" indent="0">
              <a:buNone/>
            </a:pPr>
            <a:r>
              <a:rPr lang="en-GB" dirty="0"/>
              <a:t>Two weeks later, the donor calls back and states that she has had to go back to the doctor and had an abscess lanced on her middle finger.</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5499161" y="2217452"/>
            <a:ext cx="30175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84585" y="2077848"/>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838200" y="2262514"/>
            <a:ext cx="213891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10590027" y="1896941"/>
            <a:ext cx="65212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0" y="2682053"/>
            <a:ext cx="889987"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RX</a:t>
            </a:r>
          </a:p>
        </p:txBody>
      </p:sp>
      <p:sp>
        <p:nvSpPr>
          <p:cNvPr id="10" name="Rectangle 9"/>
          <p:cNvSpPr/>
          <p:nvPr/>
        </p:nvSpPr>
        <p:spPr>
          <a:xfrm>
            <a:off x="851886" y="2657642"/>
            <a:ext cx="452818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687879" y="2657642"/>
            <a:ext cx="351166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889987" y="3032284"/>
            <a:ext cx="351166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5369439" y="3908595"/>
            <a:ext cx="522058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84585" y="3884184"/>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5" name="TextBox 14"/>
          <p:cNvSpPr txBox="1"/>
          <p:nvPr/>
        </p:nvSpPr>
        <p:spPr>
          <a:xfrm>
            <a:off x="-79093" y="3514852"/>
            <a:ext cx="1048172"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weeks</a:t>
            </a:r>
          </a:p>
        </p:txBody>
      </p:sp>
      <p:sp>
        <p:nvSpPr>
          <p:cNvPr id="16" name="Rectangle 15"/>
          <p:cNvSpPr/>
          <p:nvPr/>
        </p:nvSpPr>
        <p:spPr>
          <a:xfrm>
            <a:off x="889987" y="3569159"/>
            <a:ext cx="234460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889986" y="3934806"/>
            <a:ext cx="269318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980512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animBg="1"/>
      <p:bldP spid="11" grpId="0" animBg="1"/>
      <p:bldP spid="12" grpId="0" animBg="1"/>
      <p:bldP spid="13" grpId="0" animBg="1"/>
      <p:bldP spid="14" grpId="0"/>
      <p:bldP spid="15" grpId="0"/>
      <p:bldP spid="16" grpId="0" animBg="1"/>
      <p:bldP spid="17"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14</a:t>
            </a:r>
            <a:endParaRPr lang="en-US" dirty="0"/>
          </a:p>
        </p:txBody>
      </p:sp>
    </p:spTree>
    <p:extLst>
      <p:ext uri="{BB962C8B-B14F-4D97-AF65-F5344CB8AC3E}">
        <p14:creationId xmlns:p14="http://schemas.microsoft.com/office/powerpoint/2010/main" val="198411137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15</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a:t>A plasma donation was completed in 45 mins although there were flow problems and repeated alarms from the machine and he had to squeeze a ball during most of the collection. The donor left the centre after quickly taking a cold drink. </a:t>
            </a:r>
          </a:p>
          <a:p>
            <a:pPr marL="0" indent="0">
              <a:buNone/>
            </a:pPr>
            <a:r>
              <a:rPr lang="en-GB" dirty="0"/>
              <a:t>In the car park he felt light-headed and sensibly sat down on the ground next to his car. Another donor saw him, told him to put his head down between his knees and used his cell phone to call centre staff. The donor was helped onto a trolley and taken back indoors. Initially he looked pale and sweaty and complained of nausea. After lying down for a while this passed. He drank more water and after eating a little the donor left with his partner, who had been called to accompany him home.</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206738010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15</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a:t>A plasma donation was completed in 45 mins although there were flow problems and repeated alarms from the machine and he had to squeeze a ball during most of the collection. The donor left the centre after quickly taking a cold drink. </a:t>
            </a:r>
          </a:p>
          <a:p>
            <a:pPr marL="0" indent="0">
              <a:buNone/>
            </a:pPr>
            <a:r>
              <a:rPr lang="en-GB" dirty="0"/>
              <a:t>In the car park he felt light-headed and sensibly sat down on the ground next to his car. Another donor saw him, told him to put his head down between his knees and used his cell phone to call centre staff. The donor was helped onto a trolley and taken back indoors. Initially he looked pale and sweaty and complained of nausea. After lying down for a while this passed. He drank more water and after eating a little the donor left with his partner, who had been called to accompany him home.</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1231250" y="2121454"/>
            <a:ext cx="21945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2812" y="2121454"/>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9818816" y="1825354"/>
            <a:ext cx="71804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933542" y="2145865"/>
            <a:ext cx="413818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5913120" y="2144352"/>
            <a:ext cx="10972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308146" y="3225470"/>
            <a:ext cx="230584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52812" y="3246736"/>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2" name="Rectangle 11"/>
          <p:cNvSpPr/>
          <p:nvPr/>
        </p:nvSpPr>
        <p:spPr>
          <a:xfrm>
            <a:off x="7512971" y="4185945"/>
            <a:ext cx="319401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933542" y="4506456"/>
            <a:ext cx="301113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164174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animBg="1"/>
      <p:bldP spid="11" grpId="0"/>
      <p:bldP spid="12" grpId="0" animBg="1"/>
      <p:bldP spid="13"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15</a:t>
            </a:r>
            <a:endParaRPr lang="en-US" dirty="0"/>
          </a:p>
        </p:txBody>
      </p:sp>
    </p:spTree>
    <p:extLst>
      <p:ext uri="{BB962C8B-B14F-4D97-AF65-F5344CB8AC3E}">
        <p14:creationId xmlns:p14="http://schemas.microsoft.com/office/powerpoint/2010/main" val="30137287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16 </a:t>
            </a:r>
            <a:endParaRPr lang="en-US" dirty="0"/>
          </a:p>
        </p:txBody>
      </p:sp>
      <p:sp>
        <p:nvSpPr>
          <p:cNvPr id="3" name="Content Placeholder 2"/>
          <p:cNvSpPr>
            <a:spLocks noGrp="1"/>
          </p:cNvSpPr>
          <p:nvPr>
            <p:ph idx="1"/>
          </p:nvPr>
        </p:nvSpPr>
        <p:spPr/>
        <p:txBody>
          <a:bodyPr/>
          <a:lstStyle/>
          <a:p>
            <a:pPr marL="0" indent="0">
              <a:buNone/>
            </a:pPr>
            <a:r>
              <a:rPr lang="en-GB" dirty="0"/>
              <a:t>On his way out of the donor centre after an uncomplicated blood donation, donor stumbled on the staircase, fell down and got a fracture of the antebrachial bones. Donor had no symptoms of a vasovagal reaction.</a:t>
            </a:r>
            <a:endParaRPr lang="en-US" dirty="0"/>
          </a:p>
          <a:p>
            <a:pPr marL="0" indent="0">
              <a:buNone/>
            </a:pPr>
            <a:r>
              <a:rPr lang="en-GB" dirty="0"/>
              <a:t>Donor was referred by the physician on duty to the emergency department, where the fracture was treated. After 6 months, donor had no more symptoms.</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40989694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16 </a:t>
            </a:r>
            <a:endParaRPr lang="en-US" dirty="0"/>
          </a:p>
        </p:txBody>
      </p:sp>
      <p:sp>
        <p:nvSpPr>
          <p:cNvPr id="3" name="Content Placeholder 2"/>
          <p:cNvSpPr>
            <a:spLocks noGrp="1"/>
          </p:cNvSpPr>
          <p:nvPr>
            <p:ph idx="1"/>
          </p:nvPr>
        </p:nvSpPr>
        <p:spPr/>
        <p:txBody>
          <a:bodyPr/>
          <a:lstStyle/>
          <a:p>
            <a:pPr marL="0" indent="0">
              <a:buNone/>
            </a:pPr>
            <a:r>
              <a:rPr lang="en-GB" dirty="0"/>
              <a:t>On his way out of the donor centre after an uncomplicated blood donation, donor stumbled on the staircase, fell down and got a fracture of the antebrachial bones. Donor had no symptoms of a vasovagal reaction.</a:t>
            </a:r>
            <a:endParaRPr lang="en-US" dirty="0"/>
          </a:p>
          <a:p>
            <a:pPr marL="0" indent="0">
              <a:buNone/>
            </a:pPr>
            <a:r>
              <a:rPr lang="en-GB" dirty="0"/>
              <a:t>Donor was referred by the physician on duty to the emergency department, where the fracture was treated. After 6 months, donor had no more symptoms.</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7285432" y="2205923"/>
            <a:ext cx="30175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31807" y="2255825"/>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3372080" y="2280235"/>
            <a:ext cx="138067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7245115" y="2276120"/>
            <a:ext cx="138067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0037549" y="2265711"/>
            <a:ext cx="138067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1854023" y="2659565"/>
            <a:ext cx="279240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131806" y="2659565"/>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cxnSp>
        <p:nvCxnSpPr>
          <p:cNvPr id="12" name="Straight Connector 11"/>
          <p:cNvCxnSpPr/>
          <p:nvPr/>
        </p:nvCxnSpPr>
        <p:spPr>
          <a:xfrm>
            <a:off x="6426691" y="2988604"/>
            <a:ext cx="4114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559888" y="3549179"/>
            <a:ext cx="361762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349720" y="3937038"/>
            <a:ext cx="303990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8293394" y="3937037"/>
            <a:ext cx="146020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p:cNvSpPr txBox="1"/>
          <p:nvPr/>
        </p:nvSpPr>
        <p:spPr>
          <a:xfrm>
            <a:off x="0" y="3524768"/>
            <a:ext cx="889987"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Rx</a:t>
            </a:r>
          </a:p>
        </p:txBody>
      </p:sp>
      <p:sp>
        <p:nvSpPr>
          <p:cNvPr id="17" name="TextBox 16"/>
          <p:cNvSpPr txBox="1"/>
          <p:nvPr/>
        </p:nvSpPr>
        <p:spPr>
          <a:xfrm>
            <a:off x="-18680" y="4171099"/>
            <a:ext cx="87556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6mo</a:t>
            </a:r>
          </a:p>
        </p:txBody>
      </p:sp>
      <p:cxnSp>
        <p:nvCxnSpPr>
          <p:cNvPr id="18" name="Straight Connector 17"/>
          <p:cNvCxnSpPr/>
          <p:nvPr/>
        </p:nvCxnSpPr>
        <p:spPr>
          <a:xfrm>
            <a:off x="928148" y="2573261"/>
            <a:ext cx="1371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6756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animBg="1"/>
      <p:bldP spid="9" grpId="0" animBg="1"/>
      <p:bldP spid="10" grpId="0" animBg="1"/>
      <p:bldP spid="11" grpId="0"/>
      <p:bldP spid="13" grpId="0" animBg="1"/>
      <p:bldP spid="14" grpId="0" animBg="1"/>
      <p:bldP spid="15" grpId="0" animBg="1"/>
      <p:bldP spid="16" grpId="0"/>
      <p:bldP spid="17"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16</a:t>
            </a:r>
            <a:endParaRPr lang="en-US" dirty="0"/>
          </a:p>
        </p:txBody>
      </p:sp>
    </p:spTree>
    <p:extLst>
      <p:ext uri="{BB962C8B-B14F-4D97-AF65-F5344CB8AC3E}">
        <p14:creationId xmlns:p14="http://schemas.microsoft.com/office/powerpoint/2010/main" val="876155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dirty="0"/>
              <a:t>Donor phoned blood facility late in the afternoon (about 4 hours after uncomplicated donation of whole blood). Since then he had developed swelling and some pain at the venepuncture site. He had initially returned to his work as a supermarket cashier but he had had to stop, and he asked for some advice. Questioned on other symptoms he described some peculiar feelings in the fingers, as if they were filled with sparkling water. </a:t>
            </a:r>
            <a:endParaRPr lang="en-US" dirty="0"/>
          </a:p>
          <a:p>
            <a:pPr marL="0" indent="0">
              <a:buNone/>
            </a:pPr>
            <a:r>
              <a:rPr lang="en-GB" dirty="0"/>
              <a:t>He was advised to rest the arm and to stop work for today. If the swelling increased in size, he should phone again, otherwise he was asked to contact the blood facility again tomorrow. </a:t>
            </a:r>
            <a:endParaRPr lang="en-US" dirty="0"/>
          </a:p>
          <a:p>
            <a:pPr marL="0" indent="0">
              <a:buNone/>
            </a:pPr>
            <a:r>
              <a:rPr lang="en-GB" dirty="0"/>
              <a:t>He did not phone and never showed up again.</a:t>
            </a:r>
            <a:endParaRPr lang="en-US" dirty="0"/>
          </a:p>
          <a:p>
            <a:pPr marL="0" indent="0">
              <a:buNone/>
            </a:pPr>
            <a:endParaRPr lang="en-US" dirty="0"/>
          </a:p>
        </p:txBody>
      </p:sp>
    </p:spTree>
    <p:extLst>
      <p:ext uri="{BB962C8B-B14F-4D97-AF65-F5344CB8AC3E}">
        <p14:creationId xmlns:p14="http://schemas.microsoft.com/office/powerpoint/2010/main" val="53553845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17</a:t>
            </a:r>
            <a:endParaRPr lang="en-US" dirty="0"/>
          </a:p>
        </p:txBody>
      </p:sp>
      <p:sp>
        <p:nvSpPr>
          <p:cNvPr id="3" name="Content Placeholder 2"/>
          <p:cNvSpPr>
            <a:spLocks noGrp="1"/>
          </p:cNvSpPr>
          <p:nvPr>
            <p:ph idx="1"/>
          </p:nvPr>
        </p:nvSpPr>
        <p:spPr>
          <a:xfrm>
            <a:off x="838200" y="1825624"/>
            <a:ext cx="10515600" cy="4617705"/>
          </a:xfrm>
        </p:spPr>
        <p:txBody>
          <a:bodyPr>
            <a:normAutofit/>
          </a:bodyPr>
          <a:lstStyle/>
          <a:p>
            <a:pPr marL="0" indent="0">
              <a:buNone/>
            </a:pPr>
            <a:r>
              <a:rPr lang="nl-NL" dirty="0"/>
              <a:t>A 49 year-old female donated a unit of whole blood in the right arm without incident.  Immediately after donation she complained of tenderness in the antecubital area near the phlebotomy site. During a routine followup call by the centre staff, the donor reported an area of blue-black discoloration of the skin extending to the axilla.</a:t>
            </a:r>
            <a:endParaRPr lang="en-US" dirty="0"/>
          </a:p>
          <a:p>
            <a:pPr marL="0" indent="0">
              <a:buNone/>
            </a:pPr>
            <a:r>
              <a:rPr lang="nl-NL" dirty="0"/>
              <a:t>Four weeks later she sought medical attention for an “egg-sized” lump at the venepuncture site.  The surgeon noted a 4.0 cm diameter pulsatile mass over the right brachial artery at the level of the antecubital fossa. She has decreased sensation of her right 1</a:t>
            </a:r>
            <a:r>
              <a:rPr lang="nl-NL" baseline="30000" dirty="0"/>
              <a:t>st</a:t>
            </a:r>
            <a:r>
              <a:rPr lang="nl-NL" dirty="0"/>
              <a:t> through 4</a:t>
            </a:r>
            <a:r>
              <a:rPr lang="nl-NL" baseline="30000" dirty="0"/>
              <a:t>th</a:t>
            </a:r>
            <a:r>
              <a:rPr lang="nl-NL" dirty="0"/>
              <a:t> fingers.  She underwent successful surgical repair of her lesion. </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421382863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17</a:t>
            </a:r>
            <a:endParaRPr lang="en-US" dirty="0"/>
          </a:p>
        </p:txBody>
      </p:sp>
      <p:sp>
        <p:nvSpPr>
          <p:cNvPr id="3" name="Content Placeholder 2"/>
          <p:cNvSpPr>
            <a:spLocks noGrp="1"/>
          </p:cNvSpPr>
          <p:nvPr>
            <p:ph idx="1"/>
          </p:nvPr>
        </p:nvSpPr>
        <p:spPr>
          <a:xfrm>
            <a:off x="838200" y="1825624"/>
            <a:ext cx="10515600" cy="4617705"/>
          </a:xfrm>
        </p:spPr>
        <p:txBody>
          <a:bodyPr>
            <a:normAutofit/>
          </a:bodyPr>
          <a:lstStyle/>
          <a:p>
            <a:pPr marL="0" indent="0">
              <a:buNone/>
            </a:pPr>
            <a:r>
              <a:rPr lang="nl-NL" dirty="0"/>
              <a:t>A 49 year-old female donated a unit of whole blood in the right arm without incident.  Immediately after donation she complained of tenderness in the antecubital area near the phlebotomy site. During a routine followup call by the centre staff, the donor reported an area of blue-black discoloration of the skin extending to the axilla.</a:t>
            </a:r>
            <a:endParaRPr lang="en-US" dirty="0"/>
          </a:p>
          <a:p>
            <a:pPr marL="0" indent="0">
              <a:buNone/>
            </a:pPr>
            <a:r>
              <a:rPr lang="nl-NL" dirty="0"/>
              <a:t>Four weeks later she sought medical attention for an “egg-sized” lump at the venepuncture site.  The surgeon noted a 4.0 cm diameter pulsatile mass over the right brachial artery at the level of the antecubital fossa. She has decreased sensation of her right 1</a:t>
            </a:r>
            <a:r>
              <a:rPr lang="nl-NL" baseline="30000" dirty="0"/>
              <a:t>st</a:t>
            </a:r>
            <a:r>
              <a:rPr lang="nl-NL" dirty="0"/>
              <a:t> through 4</a:t>
            </a:r>
            <a:r>
              <a:rPr lang="nl-NL" baseline="30000" dirty="0"/>
              <a:t>th</a:t>
            </a:r>
            <a:r>
              <a:rPr lang="nl-NL" dirty="0"/>
              <a:t> fingers.  She underwent successful surgical repair of her lesion. </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6584391" y="2184543"/>
            <a:ext cx="1828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27614" y="2661773"/>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929997" y="2686184"/>
            <a:ext cx="165371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cxnSp>
        <p:nvCxnSpPr>
          <p:cNvPr id="8" name="Straight Connector 7"/>
          <p:cNvCxnSpPr/>
          <p:nvPr/>
        </p:nvCxnSpPr>
        <p:spPr>
          <a:xfrm>
            <a:off x="5439619" y="2600747"/>
            <a:ext cx="20116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941476" y="2686184"/>
            <a:ext cx="367035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929997" y="3434007"/>
            <a:ext cx="501147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33274" y="3434007"/>
            <a:ext cx="323831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8581028" y="3974220"/>
            <a:ext cx="249809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p:cNvCxnSpPr/>
          <p:nvPr/>
        </p:nvCxnSpPr>
        <p:spPr>
          <a:xfrm>
            <a:off x="929997" y="4252338"/>
            <a:ext cx="16459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5315617" y="4326630"/>
            <a:ext cx="213568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7744754" y="4333140"/>
            <a:ext cx="243060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929997" y="4707614"/>
            <a:ext cx="628951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723737" y="5091783"/>
            <a:ext cx="469670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1367394" y="5465779"/>
            <a:ext cx="105682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4915125" y="5483400"/>
            <a:ext cx="366590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p:cNvSpPr txBox="1"/>
          <p:nvPr/>
        </p:nvSpPr>
        <p:spPr>
          <a:xfrm>
            <a:off x="27614" y="3385186"/>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21" name="TextBox 20"/>
          <p:cNvSpPr txBox="1"/>
          <p:nvPr/>
        </p:nvSpPr>
        <p:spPr>
          <a:xfrm>
            <a:off x="27614" y="4067672"/>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SXS3</a:t>
            </a:r>
          </a:p>
        </p:txBody>
      </p:sp>
      <p:sp>
        <p:nvSpPr>
          <p:cNvPr id="22" name="TextBox 21"/>
          <p:cNvSpPr txBox="1"/>
          <p:nvPr/>
        </p:nvSpPr>
        <p:spPr>
          <a:xfrm>
            <a:off x="-38603" y="4462475"/>
            <a:ext cx="945900"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SURG</a:t>
            </a:r>
          </a:p>
        </p:txBody>
      </p:sp>
      <p:sp>
        <p:nvSpPr>
          <p:cNvPr id="23" name="Rectangle 22"/>
          <p:cNvSpPr/>
          <p:nvPr/>
        </p:nvSpPr>
        <p:spPr>
          <a:xfrm>
            <a:off x="-72012" y="5274214"/>
            <a:ext cx="1174809" cy="369332"/>
          </a:xfrm>
          <a:prstGeom prst="rect">
            <a:avLst/>
          </a:prstGeom>
        </p:spPr>
        <p:txBody>
          <a:bodyPr wrap="none">
            <a:spAutoFit/>
          </a:bodyPr>
          <a:lstStyle/>
          <a:p>
            <a:r>
              <a:rPr lang="en-US" b="1" dirty="0">
                <a:solidFill>
                  <a:srgbClr val="0070C0"/>
                </a:solidFill>
                <a:effectLst>
                  <a:outerShdw blurRad="38100" dist="38100" dir="2700000" algn="tl">
                    <a:srgbClr val="000000">
                      <a:alpha val="43137"/>
                    </a:srgbClr>
                  </a:outerShdw>
                </a:effectLst>
              </a:rPr>
              <a:t>D: months</a:t>
            </a:r>
          </a:p>
        </p:txBody>
      </p:sp>
      <p:cxnSp>
        <p:nvCxnSpPr>
          <p:cNvPr id="24" name="Straight Connector 23"/>
          <p:cNvCxnSpPr/>
          <p:nvPr/>
        </p:nvCxnSpPr>
        <p:spPr>
          <a:xfrm>
            <a:off x="929999" y="2598527"/>
            <a:ext cx="23774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7793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9" grpId="0" animBg="1"/>
      <p:bldP spid="10" grpId="0" animBg="1"/>
      <p:bldP spid="11" grpId="0" animBg="1"/>
      <p:bldP spid="12" grpId="0" animBg="1"/>
      <p:bldP spid="14" grpId="0" animBg="1"/>
      <p:bldP spid="15" grpId="0" animBg="1"/>
      <p:bldP spid="16" grpId="0" animBg="1"/>
      <p:bldP spid="17" grpId="0" animBg="1"/>
      <p:bldP spid="18" grpId="0" animBg="1"/>
      <p:bldP spid="19" grpId="0" animBg="1"/>
      <p:bldP spid="20" grpId="0"/>
      <p:bldP spid="21" grpId="0"/>
      <p:bldP spid="22" grpId="0"/>
      <p:bldP spid="2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17</a:t>
            </a:r>
            <a:endParaRPr lang="en-US" dirty="0"/>
          </a:p>
        </p:txBody>
      </p:sp>
    </p:spTree>
    <p:extLst>
      <p:ext uri="{BB962C8B-B14F-4D97-AF65-F5344CB8AC3E}">
        <p14:creationId xmlns:p14="http://schemas.microsoft.com/office/powerpoint/2010/main" val="382950554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18 </a:t>
            </a:r>
            <a:endParaRPr lang="en-US" dirty="0"/>
          </a:p>
        </p:txBody>
      </p:sp>
      <p:sp>
        <p:nvSpPr>
          <p:cNvPr id="3" name="Content Placeholder 2"/>
          <p:cNvSpPr>
            <a:spLocks noGrp="1"/>
          </p:cNvSpPr>
          <p:nvPr>
            <p:ph idx="1"/>
          </p:nvPr>
        </p:nvSpPr>
        <p:spPr/>
        <p:txBody>
          <a:bodyPr/>
          <a:lstStyle/>
          <a:p>
            <a:pPr marL="0" indent="0">
              <a:buNone/>
            </a:pPr>
            <a:r>
              <a:rPr lang="en-GB" dirty="0"/>
              <a:t>During a whole blood collection, the donor looks pale and starts to feel sick. The collection is stopped, staff applies pressure to the venepuncture site and the chair is placed in the ‘feet raised’ position. With a cold wet towel on his forehead the donor feels better and the nausea passes. </a:t>
            </a:r>
            <a:endParaRPr lang="en-US" dirty="0"/>
          </a:p>
          <a:p>
            <a:pPr marL="0" indent="0">
              <a:buNone/>
            </a:pPr>
            <a:r>
              <a:rPr lang="en-GB" dirty="0"/>
              <a:t>The donor is allowed to leave, having received appropriate advice, after a further period of observation. No further contact.</a:t>
            </a:r>
            <a:endParaRPr lang="en-US" dirty="0"/>
          </a:p>
          <a:p>
            <a:pPr marL="0" indent="0">
              <a:buNone/>
            </a:pPr>
            <a:endParaRPr lang="en-US" dirty="0"/>
          </a:p>
        </p:txBody>
      </p:sp>
    </p:spTree>
    <p:extLst>
      <p:ext uri="{BB962C8B-B14F-4D97-AF65-F5344CB8AC3E}">
        <p14:creationId xmlns:p14="http://schemas.microsoft.com/office/powerpoint/2010/main" val="15419248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18 </a:t>
            </a:r>
            <a:endParaRPr lang="en-US" dirty="0"/>
          </a:p>
        </p:txBody>
      </p:sp>
      <p:sp>
        <p:nvSpPr>
          <p:cNvPr id="3" name="Content Placeholder 2"/>
          <p:cNvSpPr>
            <a:spLocks noGrp="1"/>
          </p:cNvSpPr>
          <p:nvPr>
            <p:ph idx="1"/>
          </p:nvPr>
        </p:nvSpPr>
        <p:spPr/>
        <p:txBody>
          <a:bodyPr/>
          <a:lstStyle/>
          <a:p>
            <a:pPr marL="0" indent="0">
              <a:buNone/>
            </a:pPr>
            <a:r>
              <a:rPr lang="en-GB" dirty="0"/>
              <a:t>During a whole blood collection, the donor looks pale and starts to feel sick. The collection is stopped, staff applies pressure to the venepuncture site and the chair is placed in the ‘feet raised’ position. With a cold wet towel on his forehead the donor feels better and the nausea passes. </a:t>
            </a:r>
            <a:endParaRPr lang="en-US" dirty="0"/>
          </a:p>
          <a:p>
            <a:pPr marL="0" indent="0">
              <a:buNone/>
            </a:pPr>
            <a:r>
              <a:rPr lang="en-GB" dirty="0"/>
              <a:t>The donor is allowed to leave, having received appropriate advice, after a further period of observation. No further contact.</a:t>
            </a:r>
            <a:endParaRPr lang="en-US" dirty="0"/>
          </a:p>
          <a:p>
            <a:pPr marL="0" indent="0">
              <a:buNone/>
            </a:pPr>
            <a:endParaRPr lang="en-US" dirty="0"/>
          </a:p>
        </p:txBody>
      </p:sp>
      <p:cxnSp>
        <p:nvCxnSpPr>
          <p:cNvPr id="4" name="Straight Connector 3"/>
          <p:cNvCxnSpPr/>
          <p:nvPr/>
        </p:nvCxnSpPr>
        <p:spPr>
          <a:xfrm>
            <a:off x="2224334" y="2184543"/>
            <a:ext cx="1828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09494" y="2210677"/>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7171308" y="1864032"/>
            <a:ext cx="151549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10595245" y="1890166"/>
            <a:ext cx="60083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912529" y="2266592"/>
            <a:ext cx="67172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p:cNvCxnSpPr/>
          <p:nvPr/>
        </p:nvCxnSpPr>
        <p:spPr>
          <a:xfrm>
            <a:off x="8022623" y="3347036"/>
            <a:ext cx="16459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5601944" y="4626487"/>
            <a:ext cx="26517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8816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8" grpId="0" animBg="1"/>
      <p:bldP spid="9"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18</a:t>
            </a:r>
            <a:endParaRPr lang="en-US" dirty="0"/>
          </a:p>
        </p:txBody>
      </p:sp>
    </p:spTree>
    <p:extLst>
      <p:ext uri="{BB962C8B-B14F-4D97-AF65-F5344CB8AC3E}">
        <p14:creationId xmlns:p14="http://schemas.microsoft.com/office/powerpoint/2010/main" val="164650710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19</a:t>
            </a:r>
            <a:endParaRPr lang="en-US" dirty="0"/>
          </a:p>
        </p:txBody>
      </p:sp>
      <p:sp>
        <p:nvSpPr>
          <p:cNvPr id="3" name="Content Placeholder 2"/>
          <p:cNvSpPr>
            <a:spLocks noGrp="1"/>
          </p:cNvSpPr>
          <p:nvPr>
            <p:ph idx="1"/>
          </p:nvPr>
        </p:nvSpPr>
        <p:spPr/>
        <p:txBody>
          <a:bodyPr/>
          <a:lstStyle/>
          <a:p>
            <a:pPr marL="0" indent="0">
              <a:buNone/>
            </a:pPr>
            <a:r>
              <a:rPr lang="nl-NL" dirty="0"/>
              <a:t>A 45-year-old female donor was making her first plasma donation. During the first return phase she noticed a strange taste in her mouth but did not mention this to staff. </a:t>
            </a:r>
          </a:p>
          <a:p>
            <a:pPr marL="0" indent="0">
              <a:buNone/>
            </a:pPr>
            <a:r>
              <a:rPr lang="nl-NL" dirty="0"/>
              <a:t>The second time when she received her red cells back the taste was more pronounced and she felt tingling in her fingers; staff reduced the speed of return and the symptoms became less. </a:t>
            </a:r>
          </a:p>
          <a:p>
            <a:pPr marL="0" indent="0">
              <a:buNone/>
            </a:pPr>
            <a:r>
              <a:rPr lang="nl-NL" dirty="0"/>
              <a:t>However during the next return phase the tingling came back, she felt light-headed and her fingers went into spasm. At this, the staff stopped the procedure.</a:t>
            </a:r>
            <a:endParaRPr lang="en-US" dirty="0"/>
          </a:p>
          <a:p>
            <a:pPr marL="0" indent="0">
              <a:buNone/>
            </a:pPr>
            <a:endParaRPr lang="en-US" dirty="0"/>
          </a:p>
        </p:txBody>
      </p:sp>
    </p:spTree>
    <p:extLst>
      <p:ext uri="{BB962C8B-B14F-4D97-AF65-F5344CB8AC3E}">
        <p14:creationId xmlns:p14="http://schemas.microsoft.com/office/powerpoint/2010/main" val="390255433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19</a:t>
            </a:r>
            <a:endParaRPr lang="en-US" dirty="0"/>
          </a:p>
        </p:txBody>
      </p:sp>
      <p:sp>
        <p:nvSpPr>
          <p:cNvPr id="3" name="Content Placeholder 2"/>
          <p:cNvSpPr>
            <a:spLocks noGrp="1"/>
          </p:cNvSpPr>
          <p:nvPr>
            <p:ph idx="1"/>
          </p:nvPr>
        </p:nvSpPr>
        <p:spPr/>
        <p:txBody>
          <a:bodyPr/>
          <a:lstStyle/>
          <a:p>
            <a:pPr marL="0" indent="0">
              <a:buNone/>
            </a:pPr>
            <a:r>
              <a:rPr lang="nl-NL" dirty="0"/>
              <a:t>A 45-year-old female donor was making her first plasma donation. During the first return phase she noticed a strange taste in her mouth but did not mention this to staff. </a:t>
            </a:r>
          </a:p>
          <a:p>
            <a:pPr marL="0" indent="0">
              <a:buNone/>
            </a:pPr>
            <a:r>
              <a:rPr lang="nl-NL" dirty="0"/>
              <a:t>The second time when she received her red cells back the taste was more pronounced and she felt tingling in her fingers; staff reduced the speed of return and the symptoms became less. </a:t>
            </a:r>
          </a:p>
          <a:p>
            <a:pPr marL="0" indent="0">
              <a:buNone/>
            </a:pPr>
            <a:r>
              <a:rPr lang="nl-NL" dirty="0"/>
              <a:t>However during the next return phase the tingling came back, she felt light-headed and her fingers went into spasm. At this, the staff stopped the procedure.</a:t>
            </a:r>
            <a:endParaRPr lang="en-US" dirty="0"/>
          </a:p>
          <a:p>
            <a:pPr marL="0" indent="0">
              <a:buNone/>
            </a:pPr>
            <a:endParaRPr lang="en-US" dirty="0"/>
          </a:p>
        </p:txBody>
      </p:sp>
      <p:cxnSp>
        <p:nvCxnSpPr>
          <p:cNvPr id="4" name="Straight Connector 3"/>
          <p:cNvCxnSpPr/>
          <p:nvPr/>
        </p:nvCxnSpPr>
        <p:spPr>
          <a:xfrm>
            <a:off x="7349226" y="2196187"/>
            <a:ext cx="17373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71704" y="2231548"/>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7082704" y="2255959"/>
            <a:ext cx="389009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cxnSp>
        <p:nvCxnSpPr>
          <p:cNvPr id="8" name="Straight Connector 7"/>
          <p:cNvCxnSpPr/>
          <p:nvPr/>
        </p:nvCxnSpPr>
        <p:spPr>
          <a:xfrm>
            <a:off x="2557486" y="2564629"/>
            <a:ext cx="24688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1529672" y="3493206"/>
            <a:ext cx="17373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9271591" y="3185510"/>
            <a:ext cx="156652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4820094" y="3575543"/>
            <a:ext cx="366468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p:cNvCxnSpPr/>
          <p:nvPr/>
        </p:nvCxnSpPr>
        <p:spPr>
          <a:xfrm>
            <a:off x="4517914" y="4251662"/>
            <a:ext cx="32918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3872873" y="4765569"/>
            <a:ext cx="25603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7082704" y="4447015"/>
            <a:ext cx="275241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919365" y="4840277"/>
            <a:ext cx="190889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4006139" y="4843632"/>
            <a:ext cx="348981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p:cNvSpPr txBox="1"/>
          <p:nvPr/>
        </p:nvSpPr>
        <p:spPr>
          <a:xfrm>
            <a:off x="171479" y="3161099"/>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8" name="TextBox 17"/>
          <p:cNvSpPr txBox="1"/>
          <p:nvPr/>
        </p:nvSpPr>
        <p:spPr>
          <a:xfrm>
            <a:off x="171478" y="4470945"/>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SXS3</a:t>
            </a:r>
          </a:p>
        </p:txBody>
      </p:sp>
    </p:spTree>
    <p:extLst>
      <p:ext uri="{BB962C8B-B14F-4D97-AF65-F5344CB8AC3E}">
        <p14:creationId xmlns:p14="http://schemas.microsoft.com/office/powerpoint/2010/main" val="3947501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10" grpId="0" animBg="1"/>
      <p:bldP spid="11" grpId="0" animBg="1"/>
      <p:bldP spid="14" grpId="0" animBg="1"/>
      <p:bldP spid="15" grpId="0" animBg="1"/>
      <p:bldP spid="16" grpId="0" animBg="1"/>
      <p:bldP spid="17" grpId="0"/>
      <p:bldP spid="18"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19</a:t>
            </a:r>
            <a:endParaRPr lang="en-US" dirty="0"/>
          </a:p>
        </p:txBody>
      </p:sp>
    </p:spTree>
    <p:extLst>
      <p:ext uri="{BB962C8B-B14F-4D97-AF65-F5344CB8AC3E}">
        <p14:creationId xmlns:p14="http://schemas.microsoft.com/office/powerpoint/2010/main" val="15959564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20 </a:t>
            </a:r>
            <a:endParaRPr lang="en-US" dirty="0"/>
          </a:p>
        </p:txBody>
      </p:sp>
      <p:sp>
        <p:nvSpPr>
          <p:cNvPr id="3" name="Content Placeholder 2"/>
          <p:cNvSpPr>
            <a:spLocks noGrp="1"/>
          </p:cNvSpPr>
          <p:nvPr>
            <p:ph idx="1"/>
          </p:nvPr>
        </p:nvSpPr>
        <p:spPr>
          <a:xfrm>
            <a:off x="838200" y="1825625"/>
            <a:ext cx="10515600" cy="4628338"/>
          </a:xfrm>
        </p:spPr>
        <p:txBody>
          <a:bodyPr>
            <a:normAutofit lnSpcReduction="10000"/>
          </a:bodyPr>
          <a:lstStyle/>
          <a:p>
            <a:pPr marL="0" indent="0">
              <a:buNone/>
            </a:pPr>
            <a:r>
              <a:rPr lang="en-GB" dirty="0"/>
              <a:t>On inspection of the arm after whole blood donation, and just before leaving the donor centre, the bleeding resumes and there is a tender swelling in the antecubital fossa. Pressure is applied for ten minutes. There is no further bleeding so a pressure bandage is applied and the donor goes home with advice.</a:t>
            </a:r>
            <a:endParaRPr lang="en-US" dirty="0"/>
          </a:p>
          <a:p>
            <a:pPr marL="0" indent="0">
              <a:buNone/>
            </a:pPr>
            <a:r>
              <a:rPr lang="en-GB" dirty="0"/>
              <a:t>The following day the donor came back to the donor centre, now with considerable bluish swelling in the antecubital fossa and around the elbow, pain on flexing the arm and a slight tingling feeling in the fingers. There is no muscle weakness or loss of sensation. The donor is referred to the local hospital for neurological review. The arm is treated by advice for elevation and massage, and symptoms subside gradually over a period of three weeks.</a:t>
            </a:r>
            <a:endParaRPr lang="en-US" dirty="0"/>
          </a:p>
          <a:p>
            <a:pPr marL="0" indent="0">
              <a:buNone/>
            </a:pPr>
            <a:endParaRPr lang="en-US" dirty="0"/>
          </a:p>
        </p:txBody>
      </p:sp>
    </p:spTree>
    <p:extLst>
      <p:ext uri="{BB962C8B-B14F-4D97-AF65-F5344CB8AC3E}">
        <p14:creationId xmlns:p14="http://schemas.microsoft.com/office/powerpoint/2010/main" val="3242061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 </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GB" dirty="0"/>
              <a:t>Donor phoned blood facility late in the afternoon (about 4 hours after uncomplicated donation of whole blood). Since then he had developed swelling and some pain at the venepuncture site. He had initially returned to his work as a supermarket cashier but he had had to stop, and he asked for some advice. Questioned on other symptoms he described some peculiar feelings in the fingers, as if they were filled with sparkling water. </a:t>
            </a:r>
            <a:endParaRPr lang="en-US" dirty="0"/>
          </a:p>
          <a:p>
            <a:pPr marL="0" indent="0">
              <a:buNone/>
            </a:pPr>
            <a:r>
              <a:rPr lang="en-GB" dirty="0"/>
              <a:t>He was advised to rest the arm and to stop work for today. If the swelling increased in size, he should phone again, otherwise he was asked to contact the blood facility again tomorrow. </a:t>
            </a:r>
            <a:endParaRPr lang="en-US" dirty="0"/>
          </a:p>
          <a:p>
            <a:pPr marL="0" indent="0">
              <a:buNone/>
            </a:pPr>
            <a:r>
              <a:rPr lang="en-GB" dirty="0"/>
              <a:t>He did not phone and never showed up again.</a:t>
            </a:r>
            <a:endParaRPr lang="en-US" dirty="0"/>
          </a:p>
          <a:p>
            <a:pPr marL="0" indent="0">
              <a:buNone/>
            </a:pPr>
            <a:endParaRPr lang="en-US" dirty="0"/>
          </a:p>
        </p:txBody>
      </p:sp>
      <p:sp>
        <p:nvSpPr>
          <p:cNvPr id="4" name="Rectangle 3"/>
          <p:cNvSpPr/>
          <p:nvPr/>
        </p:nvSpPr>
        <p:spPr>
          <a:xfrm>
            <a:off x="838200" y="2522967"/>
            <a:ext cx="351051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24494" y="2498556"/>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838200" y="2897364"/>
            <a:ext cx="675132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1" y="2897364"/>
            <a:ext cx="954107" cy="646331"/>
          </a:xfrm>
          <a:prstGeom prst="rect">
            <a:avLst/>
          </a:prstGeom>
          <a:noFill/>
        </p:spPr>
        <p:txBody>
          <a:bodyPr wrap="square" rtlCol="0">
            <a:spAutoFit/>
          </a:bodyPr>
          <a:lstStyle/>
          <a:p>
            <a:r>
              <a:rPr lang="en-US" b="1" dirty="0">
                <a:solidFill>
                  <a:srgbClr val="0070C0"/>
                </a:solidFill>
                <a:effectLst>
                  <a:outerShdw blurRad="38100" dist="38100" dir="2700000" algn="tl">
                    <a:srgbClr val="000000">
                      <a:alpha val="43137"/>
                    </a:srgbClr>
                  </a:outerShdw>
                </a:effectLst>
              </a:rPr>
              <a:t>Donor</a:t>
            </a:r>
          </a:p>
          <a:p>
            <a:r>
              <a:rPr lang="en-US" b="1" dirty="0">
                <a:solidFill>
                  <a:srgbClr val="0070C0"/>
                </a:solidFill>
                <a:effectLst>
                  <a:outerShdw blurRad="38100" dist="38100" dir="2700000" algn="tl">
                    <a:srgbClr val="000000">
                      <a:alpha val="43137"/>
                    </a:srgbClr>
                  </a:outerShdw>
                </a:effectLst>
              </a:rPr>
              <a:t>Factor?</a:t>
            </a:r>
          </a:p>
        </p:txBody>
      </p:sp>
      <p:sp>
        <p:nvSpPr>
          <p:cNvPr id="8" name="Rectangle 7"/>
          <p:cNvSpPr/>
          <p:nvPr/>
        </p:nvSpPr>
        <p:spPr>
          <a:xfrm>
            <a:off x="3589020" y="4383586"/>
            <a:ext cx="575384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26452" y="4359175"/>
            <a:ext cx="1007007"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QOL-T</a:t>
            </a:r>
          </a:p>
        </p:txBody>
      </p:sp>
      <p:sp>
        <p:nvSpPr>
          <p:cNvPr id="10" name="Rectangle 9"/>
          <p:cNvSpPr/>
          <p:nvPr/>
        </p:nvSpPr>
        <p:spPr>
          <a:xfrm>
            <a:off x="1359356" y="5536316"/>
            <a:ext cx="615015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24494" y="5373405"/>
            <a:ext cx="800860"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a:t>
            </a:r>
          </a:p>
          <a:p>
            <a:r>
              <a:rPr lang="en-US" b="1" dirty="0">
                <a:solidFill>
                  <a:srgbClr val="0070C0"/>
                </a:solidFill>
                <a:effectLst>
                  <a:outerShdw blurRad="38100" dist="38100" dir="2700000" algn="tl">
                    <a:srgbClr val="000000">
                      <a:alpha val="43137"/>
                    </a:srgbClr>
                  </a:outerShdw>
                </a:effectLst>
              </a:rPr>
              <a:t>S: Lost</a:t>
            </a:r>
          </a:p>
        </p:txBody>
      </p:sp>
      <p:sp>
        <p:nvSpPr>
          <p:cNvPr id="12" name="Rectangle 11"/>
          <p:cNvSpPr/>
          <p:nvPr/>
        </p:nvSpPr>
        <p:spPr>
          <a:xfrm>
            <a:off x="3051482" y="139006"/>
            <a:ext cx="9076075" cy="830997"/>
          </a:xfrm>
          <a:prstGeom prst="rect">
            <a:avLst/>
          </a:prstGeom>
        </p:spPr>
        <p:txBody>
          <a:bodyPr wrap="none">
            <a:spAutoFit/>
          </a:bodyPr>
          <a:lstStyle/>
          <a:p>
            <a:pPr marL="404813" lvl="1" algn="ctr"/>
            <a:r>
              <a:rPr lang="en-US" sz="2400" b="1" dirty="0"/>
              <a:t>Diagnosis</a:t>
            </a:r>
            <a:r>
              <a:rPr lang="en-US" sz="2400" dirty="0"/>
              <a:t>: A1 Blood outside vessel (</a:t>
            </a:r>
            <a:r>
              <a:rPr lang="en-US" sz="2400" dirty="0" err="1"/>
              <a:t>haematoma</a:t>
            </a:r>
            <a:r>
              <a:rPr lang="en-US" sz="2400" dirty="0"/>
              <a:t> v delayed bleeding)</a:t>
            </a:r>
          </a:p>
          <a:p>
            <a:pPr marL="404813" lvl="1" algn="ctr"/>
            <a:r>
              <a:rPr lang="en-US" sz="2400" b="1" dirty="0"/>
              <a:t>Severity</a:t>
            </a:r>
            <a:r>
              <a:rPr lang="en-US" sz="2400" dirty="0"/>
              <a:t>: Mild; </a:t>
            </a:r>
            <a:r>
              <a:rPr lang="en-US" sz="2400" b="1" dirty="0"/>
              <a:t>Imputability</a:t>
            </a:r>
            <a:r>
              <a:rPr lang="en-US" sz="2400" dirty="0"/>
              <a:t>: Probable</a:t>
            </a:r>
          </a:p>
        </p:txBody>
      </p:sp>
      <p:cxnSp>
        <p:nvCxnSpPr>
          <p:cNvPr id="13" name="Straight Connector 12"/>
          <p:cNvCxnSpPr/>
          <p:nvPr/>
        </p:nvCxnSpPr>
        <p:spPr>
          <a:xfrm>
            <a:off x="4979848" y="2498556"/>
            <a:ext cx="16459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9009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9" grpId="0"/>
      <p:bldP spid="10" grpId="0" animBg="1"/>
      <p:bldP spid="11" grpId="0"/>
      <p:bldP spid="12"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20 </a:t>
            </a:r>
            <a:endParaRPr lang="en-US" dirty="0"/>
          </a:p>
        </p:txBody>
      </p:sp>
      <p:sp>
        <p:nvSpPr>
          <p:cNvPr id="3" name="Content Placeholder 2"/>
          <p:cNvSpPr>
            <a:spLocks noGrp="1"/>
          </p:cNvSpPr>
          <p:nvPr>
            <p:ph idx="1"/>
          </p:nvPr>
        </p:nvSpPr>
        <p:spPr>
          <a:xfrm>
            <a:off x="838200" y="1825625"/>
            <a:ext cx="10515600" cy="4628338"/>
          </a:xfrm>
        </p:spPr>
        <p:txBody>
          <a:bodyPr>
            <a:normAutofit lnSpcReduction="10000"/>
          </a:bodyPr>
          <a:lstStyle/>
          <a:p>
            <a:pPr marL="0" indent="0">
              <a:buNone/>
            </a:pPr>
            <a:r>
              <a:rPr lang="en-GB" dirty="0"/>
              <a:t>On inspection of the arm after whole blood donation, and just before leaving the donor centre, the bleeding resumes and there is a tender swelling in the antecubital fossa. Pressure is applied for ten minutes. There is no further bleeding so a pressure bandage is applied and the donor goes home with advice.</a:t>
            </a:r>
            <a:endParaRPr lang="en-US" dirty="0"/>
          </a:p>
          <a:p>
            <a:pPr marL="0" indent="0">
              <a:buNone/>
            </a:pPr>
            <a:r>
              <a:rPr lang="en-GB" dirty="0"/>
              <a:t>The following day the donor came back to the donor centre, now with considerable bluish swelling in the antecubital fossa and around the elbow, pain on flexing the arm and a slight tingling feeling in the fingers. There is no muscle weakness or loss of sensation. The donor is referred to the local hospital for neurological review. The arm is treated by advice for elevation and massage, and symptoms subside gradually over a period of three weeks.</a:t>
            </a:r>
            <a:endParaRPr lang="en-US" dirty="0"/>
          </a:p>
          <a:p>
            <a:pPr marL="0" indent="0">
              <a:buNone/>
            </a:pPr>
            <a:endParaRPr lang="en-US" dirty="0"/>
          </a:p>
        </p:txBody>
      </p:sp>
      <p:cxnSp>
        <p:nvCxnSpPr>
          <p:cNvPr id="4" name="Straight Connector 3"/>
          <p:cNvCxnSpPr/>
          <p:nvPr/>
        </p:nvCxnSpPr>
        <p:spPr>
          <a:xfrm>
            <a:off x="5360938" y="2153656"/>
            <a:ext cx="1828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1786" y="2359905"/>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5183019" y="2198196"/>
            <a:ext cx="258938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cxnSp>
        <p:nvCxnSpPr>
          <p:cNvPr id="8" name="Straight Connector 7"/>
          <p:cNvCxnSpPr/>
          <p:nvPr/>
        </p:nvCxnSpPr>
        <p:spPr>
          <a:xfrm>
            <a:off x="930706" y="2518707"/>
            <a:ext cx="34747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9824484" y="2198196"/>
            <a:ext cx="107388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930705" y="2544571"/>
            <a:ext cx="461948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930706" y="4075476"/>
            <a:ext cx="402406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1933711" y="4421850"/>
            <a:ext cx="342722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6221839" y="4395987"/>
            <a:ext cx="302848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p:cNvCxnSpPr/>
          <p:nvPr/>
        </p:nvCxnSpPr>
        <p:spPr>
          <a:xfrm>
            <a:off x="3369106" y="5020901"/>
            <a:ext cx="57607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930706" y="5091532"/>
            <a:ext cx="413039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9129826" y="5063433"/>
            <a:ext cx="209815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3262783" y="5716447"/>
            <a:ext cx="179831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Connector 17"/>
          <p:cNvCxnSpPr/>
          <p:nvPr/>
        </p:nvCxnSpPr>
        <p:spPr>
          <a:xfrm>
            <a:off x="1540306" y="3996632"/>
            <a:ext cx="20116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1786" y="4021913"/>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20" name="TextBox 19"/>
          <p:cNvSpPr txBox="1"/>
          <p:nvPr/>
        </p:nvSpPr>
        <p:spPr>
          <a:xfrm>
            <a:off x="-10634" y="4859863"/>
            <a:ext cx="889987"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Rx</a:t>
            </a:r>
          </a:p>
        </p:txBody>
      </p:sp>
      <p:sp>
        <p:nvSpPr>
          <p:cNvPr id="21" name="TextBox 20"/>
          <p:cNvSpPr txBox="1"/>
          <p:nvPr/>
        </p:nvSpPr>
        <p:spPr>
          <a:xfrm>
            <a:off x="-10634" y="5713792"/>
            <a:ext cx="936154"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3wks</a:t>
            </a:r>
          </a:p>
        </p:txBody>
      </p:sp>
    </p:spTree>
    <p:extLst>
      <p:ext uri="{BB962C8B-B14F-4D97-AF65-F5344CB8AC3E}">
        <p14:creationId xmlns:p14="http://schemas.microsoft.com/office/powerpoint/2010/main" val="359742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9" grpId="0" animBg="1"/>
      <p:bldP spid="10" grpId="0" animBg="1"/>
      <p:bldP spid="11" grpId="0" animBg="1"/>
      <p:bldP spid="12" grpId="0" animBg="1"/>
      <p:bldP spid="13" grpId="0" animBg="1"/>
      <p:bldP spid="15" grpId="0" animBg="1"/>
      <p:bldP spid="16" grpId="0" animBg="1"/>
      <p:bldP spid="17" grpId="0" animBg="1"/>
      <p:bldP spid="19" grpId="0"/>
      <p:bldP spid="20" grpId="0"/>
      <p:bldP spid="21"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20</a:t>
            </a:r>
            <a:endParaRPr lang="en-US" dirty="0"/>
          </a:p>
        </p:txBody>
      </p:sp>
    </p:spTree>
    <p:extLst>
      <p:ext uri="{BB962C8B-B14F-4D97-AF65-F5344CB8AC3E}">
        <p14:creationId xmlns:p14="http://schemas.microsoft.com/office/powerpoint/2010/main" val="30953599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21</a:t>
            </a:r>
            <a:endParaRPr lang="en-US" dirty="0"/>
          </a:p>
        </p:txBody>
      </p:sp>
      <p:sp>
        <p:nvSpPr>
          <p:cNvPr id="3" name="Content Placeholder 2"/>
          <p:cNvSpPr>
            <a:spLocks noGrp="1"/>
          </p:cNvSpPr>
          <p:nvPr>
            <p:ph idx="1"/>
          </p:nvPr>
        </p:nvSpPr>
        <p:spPr>
          <a:xfrm>
            <a:off x="838200" y="1825624"/>
            <a:ext cx="10515600" cy="4649603"/>
          </a:xfrm>
        </p:spPr>
        <p:txBody>
          <a:bodyPr>
            <a:normAutofit fontScale="92500" lnSpcReduction="10000"/>
          </a:bodyPr>
          <a:lstStyle/>
          <a:p>
            <a:pPr marL="0" indent="0">
              <a:buNone/>
            </a:pPr>
            <a:r>
              <a:rPr lang="en-GB" dirty="0"/>
              <a:t>An 85-year-old male long-term donor with a history of prior heart problems left collection centre after unremarkable whole blood donation. Following donation, the donor had stayed in the canteen area for 15 minutes where he had eaten several salty snacks and drank water and fruit juice. </a:t>
            </a:r>
            <a:endParaRPr lang="en-US" dirty="0"/>
          </a:p>
          <a:p>
            <a:pPr marL="0" indent="0">
              <a:buNone/>
            </a:pPr>
            <a:r>
              <a:rPr lang="en-GB" dirty="0"/>
              <a:t>An hour later, the donor calls back stating he was feeling lightheaded.  He was advised to put his feet up and perform muscle-tensing exercises.  Over the next 5-10 minutes, while still being on the phone with centre staff, the donor began complaining of sweating and pain in chest radiating down donation arm.  Staff called emergency medical services and the donor was admitted to the hospital for three days.</a:t>
            </a:r>
            <a:endParaRPr lang="en-US" dirty="0"/>
          </a:p>
          <a:p>
            <a:pPr marL="0" indent="0">
              <a:buNone/>
            </a:pPr>
            <a:r>
              <a:rPr lang="en-GB" dirty="0"/>
              <a:t>After the donor was discharged from the hospital, he calls back the centre stating that all cardiac tests came back negative and he was feeling fine.  He thanked the staff for their concern about his health and for calling 911. </a:t>
            </a:r>
            <a:endParaRPr lang="en-US" dirty="0"/>
          </a:p>
          <a:p>
            <a:pPr marL="0" indent="0">
              <a:buNone/>
            </a:pPr>
            <a:endParaRPr lang="en-US" dirty="0"/>
          </a:p>
        </p:txBody>
      </p:sp>
    </p:spTree>
    <p:extLst>
      <p:ext uri="{BB962C8B-B14F-4D97-AF65-F5344CB8AC3E}">
        <p14:creationId xmlns:p14="http://schemas.microsoft.com/office/powerpoint/2010/main" val="338636908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21</a:t>
            </a:r>
            <a:endParaRPr lang="en-US" dirty="0"/>
          </a:p>
        </p:txBody>
      </p:sp>
      <p:sp>
        <p:nvSpPr>
          <p:cNvPr id="3" name="Content Placeholder 2"/>
          <p:cNvSpPr>
            <a:spLocks noGrp="1"/>
          </p:cNvSpPr>
          <p:nvPr>
            <p:ph idx="1"/>
          </p:nvPr>
        </p:nvSpPr>
        <p:spPr>
          <a:xfrm>
            <a:off x="838200" y="1825624"/>
            <a:ext cx="10515600" cy="4649603"/>
          </a:xfrm>
        </p:spPr>
        <p:txBody>
          <a:bodyPr>
            <a:normAutofit fontScale="92500" lnSpcReduction="10000"/>
          </a:bodyPr>
          <a:lstStyle/>
          <a:p>
            <a:pPr marL="0" indent="0">
              <a:buNone/>
            </a:pPr>
            <a:r>
              <a:rPr lang="en-GB" dirty="0"/>
              <a:t>An 85-year-old male long-term donor with a history of prior heart problems left collection centre after unremarkable whole blood donation. Following donation, the donor had stayed in the canteen area for 15 minutes where he had eaten several salty snacks and drank water and fruit juice. </a:t>
            </a:r>
            <a:endParaRPr lang="en-US" dirty="0"/>
          </a:p>
          <a:p>
            <a:pPr marL="0" indent="0">
              <a:buNone/>
            </a:pPr>
            <a:r>
              <a:rPr lang="en-GB" dirty="0"/>
              <a:t>An hour later, the donor calls back stating he was feeling lightheaded.  He was advised to put his feet up and perform muscle-tensing exercises.  Over the next 5-10 minutes, while still being on the phone with centre staff, the donor began complaining of sweating and pain in chest radiating down donation arm.  Staff called emergency medical services and the donor was admitted to the hospital for three days.</a:t>
            </a:r>
            <a:endParaRPr lang="en-US" dirty="0"/>
          </a:p>
          <a:p>
            <a:pPr marL="0" indent="0">
              <a:buNone/>
            </a:pPr>
            <a:r>
              <a:rPr lang="en-GB" dirty="0"/>
              <a:t>After the donor was discharged from the hospital, he calls back the centre stating that all cardiac tests came back negative and he was feeling fine.  He thanked the staff for their concern about his health and for calling 911. </a:t>
            </a:r>
            <a:endParaRPr lang="en-US" dirty="0"/>
          </a:p>
          <a:p>
            <a:pPr marL="0" indent="0">
              <a:buNone/>
            </a:pPr>
            <a:endParaRPr lang="en-US" dirty="0"/>
          </a:p>
        </p:txBody>
      </p:sp>
      <p:cxnSp>
        <p:nvCxnSpPr>
          <p:cNvPr id="4" name="Straight Connector 3"/>
          <p:cNvCxnSpPr/>
          <p:nvPr/>
        </p:nvCxnSpPr>
        <p:spPr>
          <a:xfrm>
            <a:off x="1320566" y="2153657"/>
            <a:ext cx="16459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72192" y="3244663"/>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7575346" y="3269074"/>
            <a:ext cx="265176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cxnSp>
        <p:nvCxnSpPr>
          <p:cNvPr id="8" name="Straight Connector 7"/>
          <p:cNvCxnSpPr/>
          <p:nvPr/>
        </p:nvCxnSpPr>
        <p:spPr>
          <a:xfrm>
            <a:off x="6916836" y="2163081"/>
            <a:ext cx="4114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507281" y="2474969"/>
            <a:ext cx="47548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4304771" y="2779984"/>
            <a:ext cx="5486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1540305" y="3096744"/>
            <a:ext cx="76809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1320566" y="3539434"/>
            <a:ext cx="1371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72191" y="4008291"/>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4" name="Rectangle 13"/>
          <p:cNvSpPr/>
          <p:nvPr/>
        </p:nvSpPr>
        <p:spPr>
          <a:xfrm>
            <a:off x="2692165" y="4192957"/>
            <a:ext cx="330459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6619124" y="4197788"/>
            <a:ext cx="299270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p:cNvSpPr txBox="1"/>
          <p:nvPr/>
        </p:nvSpPr>
        <p:spPr>
          <a:xfrm>
            <a:off x="-8562" y="4526077"/>
            <a:ext cx="944489"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HOSP</a:t>
            </a:r>
          </a:p>
        </p:txBody>
      </p:sp>
      <p:sp>
        <p:nvSpPr>
          <p:cNvPr id="17" name="Rectangle 16"/>
          <p:cNvSpPr/>
          <p:nvPr/>
        </p:nvSpPr>
        <p:spPr>
          <a:xfrm>
            <a:off x="4517914" y="4535321"/>
            <a:ext cx="379674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3092940" y="4851897"/>
            <a:ext cx="308457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2922818" y="5588414"/>
            <a:ext cx="439238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8910083" y="5588413"/>
            <a:ext cx="165981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76104" y="5379336"/>
            <a:ext cx="677430"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DX</a:t>
            </a:r>
          </a:p>
        </p:txBody>
      </p:sp>
      <p:sp>
        <p:nvSpPr>
          <p:cNvPr id="22" name="TextBox 21"/>
          <p:cNvSpPr txBox="1"/>
          <p:nvPr/>
        </p:nvSpPr>
        <p:spPr>
          <a:xfrm>
            <a:off x="-61045" y="5773079"/>
            <a:ext cx="1049454"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3 days</a:t>
            </a:r>
          </a:p>
        </p:txBody>
      </p:sp>
      <p:cxnSp>
        <p:nvCxnSpPr>
          <p:cNvPr id="23" name="Straight Connector 22"/>
          <p:cNvCxnSpPr/>
          <p:nvPr/>
        </p:nvCxnSpPr>
        <p:spPr>
          <a:xfrm>
            <a:off x="1458083" y="4192957"/>
            <a:ext cx="24688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7318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13" grpId="0"/>
      <p:bldP spid="15" grpId="0" animBg="1"/>
      <p:bldP spid="16" grpId="0"/>
      <p:bldP spid="17" grpId="0" animBg="1"/>
      <p:bldP spid="18" grpId="0" animBg="1"/>
      <p:bldP spid="19" grpId="0" animBg="1"/>
      <p:bldP spid="20" grpId="0" animBg="1"/>
      <p:bldP spid="21" grpId="0"/>
      <p:bldP spid="22"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21</a:t>
            </a:r>
            <a:endParaRPr lang="en-US" dirty="0"/>
          </a:p>
        </p:txBody>
      </p:sp>
    </p:spTree>
    <p:extLst>
      <p:ext uri="{BB962C8B-B14F-4D97-AF65-F5344CB8AC3E}">
        <p14:creationId xmlns:p14="http://schemas.microsoft.com/office/powerpoint/2010/main" val="388386994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22 </a:t>
            </a:r>
            <a:endParaRPr lang="en-US" dirty="0"/>
          </a:p>
        </p:txBody>
      </p:sp>
      <p:sp>
        <p:nvSpPr>
          <p:cNvPr id="3" name="Content Placeholder 2"/>
          <p:cNvSpPr>
            <a:spLocks noGrp="1"/>
          </p:cNvSpPr>
          <p:nvPr>
            <p:ph idx="1"/>
          </p:nvPr>
        </p:nvSpPr>
        <p:spPr/>
        <p:txBody>
          <a:bodyPr/>
          <a:lstStyle/>
          <a:p>
            <a:pPr marL="0" indent="0">
              <a:buNone/>
            </a:pPr>
            <a:r>
              <a:rPr lang="en-GB" dirty="0"/>
              <a:t>When the needle was inserted, donor felt a severe pain in the arm, irradiating down in the forearm and tingling in the fingers. The bleeding procedure was stopped immediately. </a:t>
            </a:r>
            <a:endParaRPr lang="en-US" dirty="0"/>
          </a:p>
          <a:p>
            <a:pPr marL="0" indent="0">
              <a:buNone/>
            </a:pPr>
            <a:r>
              <a:rPr lang="en-GB" dirty="0"/>
              <a:t>Donor had still some symptoms, when he left the bleeding facility; however they disappeared after 1 week.</a:t>
            </a:r>
            <a:endParaRPr lang="en-US" dirty="0"/>
          </a:p>
          <a:p>
            <a:pPr marL="0" indent="0">
              <a:buNone/>
            </a:pPr>
            <a:endParaRPr lang="en-US" dirty="0"/>
          </a:p>
        </p:txBody>
      </p:sp>
    </p:spTree>
    <p:extLst>
      <p:ext uri="{BB962C8B-B14F-4D97-AF65-F5344CB8AC3E}">
        <p14:creationId xmlns:p14="http://schemas.microsoft.com/office/powerpoint/2010/main" val="661036909"/>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22 </a:t>
            </a:r>
            <a:endParaRPr lang="en-US" dirty="0"/>
          </a:p>
        </p:txBody>
      </p:sp>
      <p:sp>
        <p:nvSpPr>
          <p:cNvPr id="3" name="Content Placeholder 2"/>
          <p:cNvSpPr>
            <a:spLocks noGrp="1"/>
          </p:cNvSpPr>
          <p:nvPr>
            <p:ph idx="1"/>
          </p:nvPr>
        </p:nvSpPr>
        <p:spPr/>
        <p:txBody>
          <a:bodyPr/>
          <a:lstStyle/>
          <a:p>
            <a:pPr marL="0" indent="0">
              <a:buNone/>
            </a:pPr>
            <a:r>
              <a:rPr lang="en-GB" dirty="0"/>
              <a:t>When the needle was inserted, donor felt a severe pain in the arm, radiating down in the forearm and tingling in the fingers. The bleeding procedure was stopped immediately. </a:t>
            </a:r>
            <a:endParaRPr lang="en-US" dirty="0"/>
          </a:p>
          <a:p>
            <a:pPr marL="0" indent="0">
              <a:buNone/>
            </a:pPr>
            <a:r>
              <a:rPr lang="en-GB" dirty="0"/>
              <a:t>Donor had still some symptoms, when he left the bleeding facility; however they disappeared after 1 week.</a:t>
            </a:r>
            <a:endParaRPr lang="en-US" dirty="0"/>
          </a:p>
          <a:p>
            <a:pPr marL="0" indent="0">
              <a:buNone/>
            </a:pPr>
            <a:endParaRPr lang="en-US" dirty="0"/>
          </a:p>
        </p:txBody>
      </p:sp>
      <p:cxnSp>
        <p:nvCxnSpPr>
          <p:cNvPr id="4" name="Straight Connector 3"/>
          <p:cNvCxnSpPr/>
          <p:nvPr/>
        </p:nvCxnSpPr>
        <p:spPr>
          <a:xfrm>
            <a:off x="2436985" y="2185555"/>
            <a:ext cx="28346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48268" y="2293075"/>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7245736" y="1865044"/>
            <a:ext cx="331239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922909" y="2293075"/>
            <a:ext cx="434871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5941476" y="2294650"/>
            <a:ext cx="310683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141772" y="3157856"/>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1" name="Rectangle 10"/>
          <p:cNvSpPr/>
          <p:nvPr/>
        </p:nvSpPr>
        <p:spPr>
          <a:xfrm>
            <a:off x="2553235" y="3157856"/>
            <a:ext cx="297569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p:cNvCxnSpPr/>
          <p:nvPr/>
        </p:nvCxnSpPr>
        <p:spPr>
          <a:xfrm>
            <a:off x="7023162" y="3498424"/>
            <a:ext cx="33832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2965779" y="3575566"/>
            <a:ext cx="379652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39214" y="3551155"/>
            <a:ext cx="962123"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~1wk</a:t>
            </a:r>
          </a:p>
        </p:txBody>
      </p:sp>
    </p:spTree>
    <p:extLst>
      <p:ext uri="{BB962C8B-B14F-4D97-AF65-F5344CB8AC3E}">
        <p14:creationId xmlns:p14="http://schemas.microsoft.com/office/powerpoint/2010/main" val="4167826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animBg="1"/>
      <p:bldP spid="13" grpId="0" animBg="1"/>
      <p:bldP spid="14"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22</a:t>
            </a:r>
            <a:endParaRPr lang="en-US" dirty="0"/>
          </a:p>
        </p:txBody>
      </p:sp>
    </p:spTree>
    <p:extLst>
      <p:ext uri="{BB962C8B-B14F-4D97-AF65-F5344CB8AC3E}">
        <p14:creationId xmlns:p14="http://schemas.microsoft.com/office/powerpoint/2010/main" val="213766452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23</a:t>
            </a:r>
            <a:endParaRPr lang="en-US" dirty="0"/>
          </a:p>
        </p:txBody>
      </p:sp>
      <p:sp>
        <p:nvSpPr>
          <p:cNvPr id="3" name="Content Placeholder 2"/>
          <p:cNvSpPr>
            <a:spLocks noGrp="1"/>
          </p:cNvSpPr>
          <p:nvPr>
            <p:ph idx="1"/>
          </p:nvPr>
        </p:nvSpPr>
        <p:spPr>
          <a:xfrm>
            <a:off x="838200" y="1825624"/>
            <a:ext cx="10515600" cy="4607073"/>
          </a:xfrm>
        </p:spPr>
        <p:txBody>
          <a:bodyPr>
            <a:normAutofit/>
          </a:bodyPr>
          <a:lstStyle/>
          <a:p>
            <a:pPr marL="0" indent="0">
              <a:buNone/>
            </a:pPr>
            <a:r>
              <a:rPr lang="en-GB" dirty="0"/>
              <a:t>Despite multiple attempts, phlebotomy staff are unable to initiate flow of blood and donor is released with an unsuccessful draw.  </a:t>
            </a:r>
          </a:p>
          <a:p>
            <a:pPr marL="0" indent="0">
              <a:buNone/>
            </a:pPr>
            <a:r>
              <a:rPr lang="en-GB" dirty="0"/>
              <a:t>The donor calls centre staff the day following donation, stating that he has developed bruising and pain “deep” in arm from elbow to arm pit.  </a:t>
            </a:r>
            <a:endParaRPr lang="en-US" dirty="0"/>
          </a:p>
          <a:p>
            <a:pPr marL="0" indent="0">
              <a:buNone/>
            </a:pPr>
            <a:r>
              <a:rPr lang="en-GB" dirty="0"/>
              <a:t>Donor was advised to see personal physician, who diagnosed puncture through vein into underlying tendon.  Donor was treated for pain management, given a sling, and told to rest arm for two weeks.  Donor went back to work two days later on light duty.  Donor’s symptoms resolved fully within three weeks and was able to return to full work duty.</a:t>
            </a:r>
            <a:endParaRPr lang="en-US" dirty="0"/>
          </a:p>
          <a:p>
            <a:pPr marL="0" indent="0">
              <a:buNone/>
            </a:pPr>
            <a:endParaRPr lang="en-US" dirty="0"/>
          </a:p>
        </p:txBody>
      </p:sp>
    </p:spTree>
    <p:extLst>
      <p:ext uri="{BB962C8B-B14F-4D97-AF65-F5344CB8AC3E}">
        <p14:creationId xmlns:p14="http://schemas.microsoft.com/office/powerpoint/2010/main" val="814690656"/>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23</a:t>
            </a:r>
            <a:endParaRPr lang="en-US" dirty="0"/>
          </a:p>
        </p:txBody>
      </p:sp>
      <p:sp>
        <p:nvSpPr>
          <p:cNvPr id="3" name="Content Placeholder 2"/>
          <p:cNvSpPr>
            <a:spLocks noGrp="1"/>
          </p:cNvSpPr>
          <p:nvPr>
            <p:ph idx="1"/>
          </p:nvPr>
        </p:nvSpPr>
        <p:spPr>
          <a:xfrm>
            <a:off x="838200" y="1825624"/>
            <a:ext cx="10515600" cy="4607073"/>
          </a:xfrm>
        </p:spPr>
        <p:txBody>
          <a:bodyPr>
            <a:normAutofit/>
          </a:bodyPr>
          <a:lstStyle/>
          <a:p>
            <a:pPr marL="0" indent="0">
              <a:buNone/>
            </a:pPr>
            <a:r>
              <a:rPr lang="en-GB" dirty="0"/>
              <a:t>Despite multiple attempts, phlebotomy staff are unable to initiate flow of blood and donor is released with an unsuccessful draw.  </a:t>
            </a:r>
          </a:p>
          <a:p>
            <a:pPr marL="0" indent="0">
              <a:buNone/>
            </a:pPr>
            <a:r>
              <a:rPr lang="en-GB" dirty="0"/>
              <a:t>The donor calls centre staff the day following donation, stating that he has developed bruising and pain “deep” in arm from elbow to arm pit.  </a:t>
            </a:r>
            <a:endParaRPr lang="en-US" dirty="0"/>
          </a:p>
          <a:p>
            <a:pPr marL="0" indent="0">
              <a:buNone/>
            </a:pPr>
            <a:r>
              <a:rPr lang="en-GB" dirty="0"/>
              <a:t>Donor was advised to see personal physician, who diagnosed puncture through vein into underlying tendon.  Donor was treated for pain management, given a sling, and told to rest arm for two weeks.  Donor went back to work two days later on light duty.  Donor’s symptoms resolved fully within three weeks and was able to return to full work duty.</a:t>
            </a:r>
            <a:endParaRPr lang="en-US" dirty="0"/>
          </a:p>
          <a:p>
            <a:pPr marL="0" indent="0">
              <a:buNone/>
            </a:pPr>
            <a:endParaRPr lang="en-US" dirty="0"/>
          </a:p>
        </p:txBody>
      </p:sp>
      <p:cxnSp>
        <p:nvCxnSpPr>
          <p:cNvPr id="4" name="Straight Connector 3"/>
          <p:cNvCxnSpPr/>
          <p:nvPr/>
        </p:nvCxnSpPr>
        <p:spPr>
          <a:xfrm>
            <a:off x="2139273" y="2185555"/>
            <a:ext cx="26517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99908" y="2266592"/>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6554619" y="2266592"/>
            <a:ext cx="271697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cxnSp>
        <p:nvCxnSpPr>
          <p:cNvPr id="8" name="Straight Connector 7"/>
          <p:cNvCxnSpPr/>
          <p:nvPr/>
        </p:nvCxnSpPr>
        <p:spPr>
          <a:xfrm>
            <a:off x="5438910" y="3103499"/>
            <a:ext cx="20116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1465169" y="3195169"/>
            <a:ext cx="280911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4911890" y="3173765"/>
            <a:ext cx="607154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99908" y="3190792"/>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2" name="Rectangle 11"/>
          <p:cNvSpPr/>
          <p:nvPr/>
        </p:nvSpPr>
        <p:spPr>
          <a:xfrm>
            <a:off x="4126853" y="3690162"/>
            <a:ext cx="332373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8174314" y="3696959"/>
            <a:ext cx="298987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3465153" y="4080938"/>
            <a:ext cx="271697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6589175" y="4447850"/>
            <a:ext cx="337353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2915803" y="4472018"/>
            <a:ext cx="199608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1707234" y="4840034"/>
            <a:ext cx="595883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8" name="Straight Connector 17"/>
          <p:cNvCxnSpPr/>
          <p:nvPr/>
        </p:nvCxnSpPr>
        <p:spPr>
          <a:xfrm>
            <a:off x="941339" y="5559620"/>
            <a:ext cx="4572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5668" y="4078497"/>
            <a:ext cx="1007007" cy="923330"/>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Rx</a:t>
            </a:r>
          </a:p>
          <a:p>
            <a:r>
              <a:rPr lang="en-US" b="1" dirty="0">
                <a:solidFill>
                  <a:srgbClr val="0070C0"/>
                </a:solidFill>
                <a:effectLst>
                  <a:outerShdw blurRad="38100" dist="38100" dir="2700000" algn="tl">
                    <a:srgbClr val="000000">
                      <a:alpha val="43137"/>
                    </a:srgbClr>
                  </a:outerShdw>
                </a:effectLst>
              </a:rPr>
              <a:t>S: QOL-T</a:t>
            </a:r>
          </a:p>
        </p:txBody>
      </p:sp>
      <p:sp>
        <p:nvSpPr>
          <p:cNvPr id="20" name="TextBox 19"/>
          <p:cNvSpPr txBox="1"/>
          <p:nvPr/>
        </p:nvSpPr>
        <p:spPr>
          <a:xfrm>
            <a:off x="-87950" y="5374954"/>
            <a:ext cx="1051570"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~3wks</a:t>
            </a:r>
          </a:p>
        </p:txBody>
      </p:sp>
    </p:spTree>
    <p:extLst>
      <p:ext uri="{BB962C8B-B14F-4D97-AF65-F5344CB8AC3E}">
        <p14:creationId xmlns:p14="http://schemas.microsoft.com/office/powerpoint/2010/main" val="739318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animBg="1"/>
      <p:bldP spid="10" grpId="0" animBg="1"/>
      <p:bldP spid="11" grpId="0"/>
      <p:bldP spid="12" grpId="0" animBg="1"/>
      <p:bldP spid="13" grpId="0" animBg="1"/>
      <p:bldP spid="14" grpId="0" animBg="1"/>
      <p:bldP spid="15" grpId="0" animBg="1"/>
      <p:bldP spid="16" grpId="0" animBg="1"/>
      <p:bldP spid="17" grpId="0" animBg="1"/>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92500" lnSpcReduction="20000"/>
          </a:bodyPr>
          <a:lstStyle/>
          <a:p>
            <a:pPr marL="0" indent="0">
              <a:spcAft>
                <a:spcPts val="600"/>
              </a:spcAft>
              <a:buNone/>
            </a:pPr>
            <a:endParaRPr lang="en-US" dirty="0"/>
          </a:p>
          <a:p>
            <a:pPr marL="0" indent="0">
              <a:spcAft>
                <a:spcPts val="600"/>
              </a:spcAft>
              <a:buNone/>
            </a:pPr>
            <a:r>
              <a:rPr lang="en-US" baseline="0" dirty="0"/>
              <a:t>“No symptoms at time of donation”</a:t>
            </a:r>
          </a:p>
          <a:p>
            <a:pPr marL="0" indent="0">
              <a:spcAft>
                <a:spcPts val="600"/>
              </a:spcAft>
              <a:buNone/>
            </a:pPr>
            <a:r>
              <a:rPr lang="en-US" dirty="0"/>
              <a:t>“Unable</a:t>
            </a:r>
            <a:r>
              <a:rPr lang="en-US" baseline="0" dirty="0"/>
              <a:t> to categorize due to lack of information”</a:t>
            </a:r>
          </a:p>
          <a:p>
            <a:pPr marL="0" indent="0">
              <a:spcAft>
                <a:spcPts val="600"/>
              </a:spcAft>
              <a:buNone/>
            </a:pPr>
            <a:r>
              <a:rPr lang="en-US" baseline="0" dirty="0"/>
              <a:t>“No actual </a:t>
            </a:r>
            <a:r>
              <a:rPr lang="en-US" baseline="0" dirty="0" err="1"/>
              <a:t>haematoma</a:t>
            </a:r>
            <a:r>
              <a:rPr lang="en-US" baseline="0" dirty="0"/>
              <a:t> diagnosed, but symptoms/findings are suggesting”</a:t>
            </a:r>
          </a:p>
          <a:p>
            <a:pPr marL="0" indent="0">
              <a:spcAft>
                <a:spcPts val="600"/>
              </a:spcAft>
              <a:buNone/>
            </a:pPr>
            <a:r>
              <a:rPr lang="en-US" baseline="0" dirty="0"/>
              <a:t>“Possible donor related factors? Returned to work as cashier.  Could the symptoms be unrelated since he didn’t return (could have lifted something heavy)?”</a:t>
            </a:r>
          </a:p>
          <a:p>
            <a:pPr marL="0" indent="0">
              <a:spcAft>
                <a:spcPts val="600"/>
              </a:spcAft>
              <a:buNone/>
            </a:pPr>
            <a:r>
              <a:rPr lang="en-US" baseline="0" dirty="0"/>
              <a:t>“No follow-up, so duration cannot be determined, but likely resolved”</a:t>
            </a:r>
          </a:p>
          <a:p>
            <a:pPr marL="0" indent="0">
              <a:spcAft>
                <a:spcPts val="600"/>
              </a:spcAft>
              <a:buNone/>
            </a:pPr>
            <a:r>
              <a:rPr lang="en-US" baseline="0" dirty="0"/>
              <a:t>“Moderate because of incapacity to work?” </a:t>
            </a:r>
          </a:p>
          <a:p>
            <a:pPr marL="0" indent="0">
              <a:spcAft>
                <a:spcPts val="600"/>
              </a:spcAft>
              <a:buNone/>
            </a:pPr>
            <a:endParaRPr lang="en-US" dirty="0"/>
          </a:p>
        </p:txBody>
      </p:sp>
      <p:sp>
        <p:nvSpPr>
          <p:cNvPr id="11" name="Content Placeholder 10"/>
          <p:cNvSpPr>
            <a:spLocks noGrp="1"/>
          </p:cNvSpPr>
          <p:nvPr>
            <p:ph sz="half" idx="2"/>
          </p:nvPr>
        </p:nvSpPr>
        <p:spPr>
          <a:xfrm>
            <a:off x="297711" y="1690687"/>
            <a:ext cx="5357037" cy="4997193"/>
          </a:xfrm>
        </p:spPr>
        <p:txBody>
          <a:bodyPr>
            <a:normAutofit fontScale="92500" lnSpcReduction="10000"/>
          </a:bodyPr>
          <a:lstStyle/>
          <a:p>
            <a:pPr marL="0" indent="0">
              <a:buNone/>
              <a:tabLst>
                <a:tab pos="3487738" algn="l"/>
              </a:tabLst>
            </a:pPr>
            <a:r>
              <a:rPr lang="en-US" b="1" u="sng" dirty="0"/>
              <a:t>Diagnosis</a:t>
            </a:r>
            <a:r>
              <a:rPr lang="en-US" b="1" dirty="0"/>
              <a:t>	</a:t>
            </a:r>
            <a:r>
              <a:rPr lang="en-US" sz="2400" dirty="0"/>
              <a:t>Single:  46/54</a:t>
            </a:r>
            <a:endParaRPr lang="en-US" sz="2200" b="1" dirty="0"/>
          </a:p>
          <a:p>
            <a:pPr marL="457200" lvl="1">
              <a:tabLst>
                <a:tab pos="3487738" algn="l"/>
              </a:tabLst>
            </a:pPr>
            <a:r>
              <a:rPr lang="en-US" b="1" dirty="0"/>
              <a:t>A1.1 </a:t>
            </a:r>
            <a:r>
              <a:rPr lang="en-US" b="1" dirty="0" err="1"/>
              <a:t>Haematoma</a:t>
            </a:r>
            <a:r>
              <a:rPr lang="en-US" b="1" dirty="0"/>
              <a:t>	35/54</a:t>
            </a:r>
          </a:p>
          <a:p>
            <a:pPr marL="457200" lvl="1">
              <a:tabLst>
                <a:tab pos="3487738" algn="l"/>
              </a:tabLst>
            </a:pPr>
            <a:r>
              <a:rPr lang="en-US" b="1" dirty="0"/>
              <a:t>A1.3 Delayed Bleeding	 4/54</a:t>
            </a:r>
          </a:p>
          <a:p>
            <a:pPr marL="457200" lvl="1">
              <a:tabLst>
                <a:tab pos="3487738" algn="l"/>
              </a:tabLst>
            </a:pPr>
            <a:r>
              <a:rPr lang="en-US" dirty="0"/>
              <a:t>A2 Arm Pain (A2.1, A2.2)	17/54, 5/54</a:t>
            </a:r>
          </a:p>
          <a:p>
            <a:pPr marL="457200" lvl="1">
              <a:tabLst>
                <a:tab pos="3487738" algn="l"/>
              </a:tabLst>
            </a:pPr>
            <a:r>
              <a:rPr lang="en-US" dirty="0"/>
              <a:t>B.1 VVR, no LOC; F Other	 1/54 each</a:t>
            </a:r>
          </a:p>
          <a:p>
            <a:pPr marL="0" indent="0">
              <a:buNone/>
            </a:pPr>
            <a:r>
              <a:rPr lang="en-US" b="1" u="sng" dirty="0"/>
              <a:t>Severity</a:t>
            </a:r>
          </a:p>
          <a:p>
            <a:pPr marL="457200" lvl="1">
              <a:tabLst>
                <a:tab pos="3487738" algn="l"/>
              </a:tabLst>
            </a:pPr>
            <a:r>
              <a:rPr lang="en-US" b="1" dirty="0"/>
              <a:t>Mild	  9/54</a:t>
            </a:r>
          </a:p>
          <a:p>
            <a:pPr marL="457200" lvl="1">
              <a:tabLst>
                <a:tab pos="3487738" algn="l"/>
              </a:tabLst>
            </a:pPr>
            <a:r>
              <a:rPr lang="en-US" b="1" dirty="0"/>
              <a:t>Moderate	 37/54</a:t>
            </a:r>
          </a:p>
          <a:p>
            <a:pPr marL="457200" lvl="1">
              <a:tabLst>
                <a:tab pos="3487738" algn="l"/>
              </a:tabLst>
            </a:pPr>
            <a:r>
              <a:rPr lang="en-US" dirty="0"/>
              <a:t>Severe	  6/54</a:t>
            </a:r>
          </a:p>
          <a:p>
            <a:pPr marL="0" indent="0">
              <a:buNone/>
            </a:pPr>
            <a:r>
              <a:rPr lang="en-US" b="1" u="sng" dirty="0"/>
              <a:t>Imputability</a:t>
            </a:r>
          </a:p>
          <a:p>
            <a:pPr marL="457200" lvl="1">
              <a:tabLst>
                <a:tab pos="3997325" algn="dec"/>
              </a:tabLst>
            </a:pPr>
            <a:r>
              <a:rPr lang="en-US" b="1" dirty="0"/>
              <a:t>Definite/Probable:	51 (42/9)</a:t>
            </a:r>
          </a:p>
          <a:p>
            <a:pPr marL="457200" lvl="1">
              <a:tabLst>
                <a:tab pos="3997325" algn="dec"/>
              </a:tabLst>
            </a:pPr>
            <a:r>
              <a:rPr lang="en-US" dirty="0"/>
              <a:t>Possible	0</a:t>
            </a:r>
          </a:p>
          <a:p>
            <a:pPr marL="457200" lvl="1">
              <a:tabLst>
                <a:tab pos="3997325" algn="dec"/>
              </a:tabLst>
            </a:pPr>
            <a:r>
              <a:rPr lang="en-US" dirty="0"/>
              <a:t>Unlikely/Excluded:	1</a:t>
            </a:r>
          </a:p>
          <a:p>
            <a:pPr marL="457200" lvl="1">
              <a:tabLst>
                <a:tab pos="3997325" algn="dec"/>
              </a:tabLst>
            </a:pPr>
            <a:r>
              <a:rPr lang="en-US" dirty="0"/>
              <a:t>Empty/unable to evaluate: 	2</a:t>
            </a:r>
          </a:p>
        </p:txBody>
      </p:sp>
      <p:sp>
        <p:nvSpPr>
          <p:cNvPr id="12" name="Title 11"/>
          <p:cNvSpPr>
            <a:spLocks noGrp="1"/>
          </p:cNvSpPr>
          <p:nvPr>
            <p:ph type="title"/>
          </p:nvPr>
        </p:nvSpPr>
        <p:spPr/>
        <p:txBody>
          <a:bodyPr/>
          <a:lstStyle/>
          <a:p>
            <a:r>
              <a:rPr lang="nl-NL" b="1" u="sng" dirty="0"/>
              <a:t>Case 2</a:t>
            </a:r>
            <a:endParaRPr lang="en-US" dirty="0"/>
          </a:p>
        </p:txBody>
      </p:sp>
    </p:spTree>
    <p:extLst>
      <p:ext uri="{BB962C8B-B14F-4D97-AF65-F5344CB8AC3E}">
        <p14:creationId xmlns:p14="http://schemas.microsoft.com/office/powerpoint/2010/main" val="143444828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23</a:t>
            </a:r>
            <a:endParaRPr lang="en-US" dirty="0"/>
          </a:p>
        </p:txBody>
      </p:sp>
    </p:spTree>
    <p:extLst>
      <p:ext uri="{BB962C8B-B14F-4D97-AF65-F5344CB8AC3E}">
        <p14:creationId xmlns:p14="http://schemas.microsoft.com/office/powerpoint/2010/main" val="304688112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24 </a:t>
            </a:r>
            <a:endParaRPr lang="en-US" dirty="0"/>
          </a:p>
        </p:txBody>
      </p:sp>
      <p:sp>
        <p:nvSpPr>
          <p:cNvPr id="3" name="Content Placeholder 2"/>
          <p:cNvSpPr>
            <a:spLocks noGrp="1"/>
          </p:cNvSpPr>
          <p:nvPr>
            <p:ph idx="1"/>
          </p:nvPr>
        </p:nvSpPr>
        <p:spPr/>
        <p:txBody>
          <a:bodyPr/>
          <a:lstStyle/>
          <a:p>
            <a:pPr marL="0" indent="0">
              <a:buNone/>
            </a:pPr>
            <a:r>
              <a:rPr lang="en-GB" dirty="0"/>
              <a:t>A donor was seated in the refreshment area drinking a cup of coffee after donation when others noticed that she had turned pale. Staff were called and as they arrived the donor slumped to the ground. She did not answer staff initially when spoken to but soon afterwards responded normally. She was pale but said she had no pain anywhere and was not feeling nauseated. </a:t>
            </a:r>
          </a:p>
          <a:p>
            <a:pPr marL="0" indent="0">
              <a:buNone/>
            </a:pPr>
            <a:r>
              <a:rPr lang="en-GB" dirty="0"/>
              <a:t>After resting on a bed and drinking as recommended by staff she was able to sit again without recurrence. She left the donor centre with a friend and reported no further problems when phoned by staff the next day.</a:t>
            </a:r>
            <a:endParaRPr lang="en-US" dirty="0"/>
          </a:p>
          <a:p>
            <a:pPr marL="0" indent="0">
              <a:buNone/>
            </a:pPr>
            <a:endParaRPr lang="en-US" dirty="0"/>
          </a:p>
        </p:txBody>
      </p:sp>
    </p:spTree>
    <p:extLst>
      <p:ext uri="{BB962C8B-B14F-4D97-AF65-F5344CB8AC3E}">
        <p14:creationId xmlns:p14="http://schemas.microsoft.com/office/powerpoint/2010/main" val="366900887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24 </a:t>
            </a:r>
            <a:endParaRPr lang="en-US" dirty="0"/>
          </a:p>
        </p:txBody>
      </p:sp>
      <p:sp>
        <p:nvSpPr>
          <p:cNvPr id="3" name="Content Placeholder 2"/>
          <p:cNvSpPr>
            <a:spLocks noGrp="1"/>
          </p:cNvSpPr>
          <p:nvPr>
            <p:ph idx="1"/>
          </p:nvPr>
        </p:nvSpPr>
        <p:spPr/>
        <p:txBody>
          <a:bodyPr/>
          <a:lstStyle/>
          <a:p>
            <a:pPr marL="0" indent="0">
              <a:buNone/>
            </a:pPr>
            <a:r>
              <a:rPr lang="en-GB" dirty="0"/>
              <a:t>A donor was seated in the refreshment area drinking a cup of coffee after donation when others noticed that she had turned pale. Staff were called and as they arrived the donor slumped to the ground. She did not answer staff initially when spoken to but soon afterwards responded normally. She was pale but said she had no pain anywhere and was not feeling nauseated. </a:t>
            </a:r>
          </a:p>
          <a:p>
            <a:pPr marL="0" indent="0">
              <a:buNone/>
            </a:pPr>
            <a:r>
              <a:rPr lang="en-GB" dirty="0"/>
              <a:t>After resting on a bed and drinking as recommended by staff she was able to sit again without recurrence. She left the donor centre with a friend and reported no further problems when phoned by staff the next day.</a:t>
            </a:r>
            <a:endParaRPr lang="en-US" dirty="0"/>
          </a:p>
          <a:p>
            <a:pPr marL="0" indent="0">
              <a:buNone/>
            </a:pPr>
            <a:endParaRPr lang="en-US" dirty="0"/>
          </a:p>
        </p:txBody>
      </p:sp>
      <p:cxnSp>
        <p:nvCxnSpPr>
          <p:cNvPr id="4" name="Straight Connector 3"/>
          <p:cNvCxnSpPr/>
          <p:nvPr/>
        </p:nvCxnSpPr>
        <p:spPr>
          <a:xfrm>
            <a:off x="3861747" y="2185555"/>
            <a:ext cx="33832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99908" y="2625270"/>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8027581" y="2280236"/>
            <a:ext cx="171184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6064101" y="2649681"/>
            <a:ext cx="424948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921487" y="3027063"/>
            <a:ext cx="403328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7733414" y="3452471"/>
            <a:ext cx="171184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2149904" y="3819772"/>
            <a:ext cx="323016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23860" y="4549012"/>
            <a:ext cx="101111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Resolves</a:t>
            </a:r>
          </a:p>
        </p:txBody>
      </p:sp>
    </p:spTree>
    <p:extLst>
      <p:ext uri="{BB962C8B-B14F-4D97-AF65-F5344CB8AC3E}">
        <p14:creationId xmlns:p14="http://schemas.microsoft.com/office/powerpoint/2010/main" val="340564050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24</a:t>
            </a:r>
            <a:endParaRPr lang="en-US" dirty="0"/>
          </a:p>
        </p:txBody>
      </p:sp>
    </p:spTree>
    <p:extLst>
      <p:ext uri="{BB962C8B-B14F-4D97-AF65-F5344CB8AC3E}">
        <p14:creationId xmlns:p14="http://schemas.microsoft.com/office/powerpoint/2010/main" val="114351072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25 </a:t>
            </a:r>
            <a:endParaRPr lang="en-US" dirty="0"/>
          </a:p>
        </p:txBody>
      </p:sp>
      <p:sp>
        <p:nvSpPr>
          <p:cNvPr id="3" name="Content Placeholder 2"/>
          <p:cNvSpPr>
            <a:spLocks noGrp="1"/>
          </p:cNvSpPr>
          <p:nvPr>
            <p:ph idx="1"/>
          </p:nvPr>
        </p:nvSpPr>
        <p:spPr>
          <a:xfrm>
            <a:off x="838200" y="1825624"/>
            <a:ext cx="10515600" cy="4692133"/>
          </a:xfrm>
        </p:spPr>
        <p:txBody>
          <a:bodyPr>
            <a:normAutofit fontScale="92500" lnSpcReduction="10000"/>
          </a:bodyPr>
          <a:lstStyle/>
          <a:p>
            <a:pPr marL="0" indent="0">
              <a:buNone/>
            </a:pPr>
            <a:r>
              <a:rPr lang="en-GB" dirty="0"/>
              <a:t>A donor donates without incident. The following day the donor rings the blood centre to tell them that four hours after donation the donor attends the accident and emergency department of the local hospital because the arm has re-bled (he saw blood coming through his clothes, so he pressed on the site through the clothes and his girlfriend drove him to the hospital). The bleeding stopped with further pressure and a haematoma is also apparent. Donor is advised not to work for three days. </a:t>
            </a:r>
            <a:endParaRPr lang="en-US" dirty="0"/>
          </a:p>
          <a:p>
            <a:pPr marL="0" indent="0">
              <a:buNone/>
            </a:pPr>
            <a:r>
              <a:rPr lang="en-GB" dirty="0"/>
              <a:t>Over the next two weeks there are two further telephone contacts. There has been no further bleeding. Two weeks after donation there is no haematoma and no more discomfort or inconvenience. The blood centre offers reimbursement for the cost of cleaning his clothes and any loss of salary which may result. </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196676830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25 </a:t>
            </a:r>
            <a:endParaRPr lang="en-US" dirty="0"/>
          </a:p>
        </p:txBody>
      </p:sp>
      <p:sp>
        <p:nvSpPr>
          <p:cNvPr id="3" name="Content Placeholder 2"/>
          <p:cNvSpPr>
            <a:spLocks noGrp="1"/>
          </p:cNvSpPr>
          <p:nvPr>
            <p:ph idx="1"/>
          </p:nvPr>
        </p:nvSpPr>
        <p:spPr>
          <a:xfrm>
            <a:off x="838200" y="1825624"/>
            <a:ext cx="10515600" cy="4692133"/>
          </a:xfrm>
        </p:spPr>
        <p:txBody>
          <a:bodyPr>
            <a:normAutofit fontScale="92500" lnSpcReduction="10000"/>
          </a:bodyPr>
          <a:lstStyle/>
          <a:p>
            <a:pPr marL="0" indent="0">
              <a:buNone/>
            </a:pPr>
            <a:r>
              <a:rPr lang="en-GB" dirty="0"/>
              <a:t>A donor donates without incident. The following day the donor rings the blood centre to tell them that four hours after donation the donor attends the accident and emergency department of the local hospital because the arm has re-bled (he saw blood coming through his clothes, so he pressed on the site through the clothes and his girlfriend drove him to the hospital). The bleeding stopped with further pressure and a haematoma is also apparent. Donor is advised not to work for three days. </a:t>
            </a:r>
            <a:endParaRPr lang="en-US" dirty="0"/>
          </a:p>
          <a:p>
            <a:pPr marL="0" indent="0">
              <a:buNone/>
            </a:pPr>
            <a:r>
              <a:rPr lang="en-GB" dirty="0"/>
              <a:t>Over the next two weeks there are two further telephone contacts. There has been no further bleeding. Two weeks after donation there is no haematoma and no more discomfort or inconvenience. The blood centre offers reimbursement for the cost of cleaning his clothes and any loss of salary which may result. </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2107376" y="2153657"/>
            <a:ext cx="33832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62292" y="2781045"/>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950909" y="2809301"/>
            <a:ext cx="213253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cxnSp>
        <p:nvCxnSpPr>
          <p:cNvPr id="8" name="Straight Connector 7"/>
          <p:cNvCxnSpPr/>
          <p:nvPr/>
        </p:nvCxnSpPr>
        <p:spPr>
          <a:xfrm>
            <a:off x="4955483" y="2454392"/>
            <a:ext cx="33832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219188" y="2488790"/>
            <a:ext cx="321351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7004379" y="3401858"/>
            <a:ext cx="391525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2107376" y="3735307"/>
            <a:ext cx="467619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0" y="3507308"/>
            <a:ext cx="1007007" cy="646331"/>
          </a:xfrm>
          <a:prstGeom prst="rect">
            <a:avLst/>
          </a:prstGeom>
          <a:noFill/>
        </p:spPr>
        <p:txBody>
          <a:bodyPr wrap="none" rtlCol="0">
            <a:spAutoFit/>
          </a:bodyPr>
          <a:lstStyle/>
          <a:p>
            <a:pPr algn="ctr"/>
            <a:r>
              <a:rPr lang="en-US" b="1" dirty="0">
                <a:solidFill>
                  <a:srgbClr val="0070C0"/>
                </a:solidFill>
                <a:effectLst>
                  <a:outerShdw blurRad="38100" dist="38100" dir="2700000" algn="tl">
                    <a:srgbClr val="000000">
                      <a:alpha val="43137"/>
                    </a:srgbClr>
                  </a:outerShdw>
                </a:effectLst>
              </a:rPr>
              <a:t>SXS2</a:t>
            </a:r>
          </a:p>
          <a:p>
            <a:r>
              <a:rPr lang="en-US" b="1" dirty="0">
                <a:solidFill>
                  <a:srgbClr val="0070C0"/>
                </a:solidFill>
                <a:effectLst>
                  <a:outerShdw blurRad="38100" dist="38100" dir="2700000" algn="tl">
                    <a:srgbClr val="000000">
                      <a:alpha val="43137"/>
                    </a:srgbClr>
                  </a:outerShdw>
                </a:effectLst>
              </a:rPr>
              <a:t>S: QOL-T</a:t>
            </a:r>
          </a:p>
        </p:txBody>
      </p:sp>
      <p:sp>
        <p:nvSpPr>
          <p:cNvPr id="14" name="TextBox 13"/>
          <p:cNvSpPr txBox="1"/>
          <p:nvPr/>
        </p:nvSpPr>
        <p:spPr>
          <a:xfrm>
            <a:off x="26985" y="2488790"/>
            <a:ext cx="889987"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p:txBody>
      </p:sp>
      <p:cxnSp>
        <p:nvCxnSpPr>
          <p:cNvPr id="15" name="Straight Connector 14"/>
          <p:cNvCxnSpPr/>
          <p:nvPr/>
        </p:nvCxnSpPr>
        <p:spPr>
          <a:xfrm>
            <a:off x="2107376" y="4506996"/>
            <a:ext cx="21945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9537405" y="4506996"/>
            <a:ext cx="52099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916972" y="4827507"/>
            <a:ext cx="167737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p:cNvSpPr/>
          <p:nvPr/>
        </p:nvSpPr>
        <p:spPr>
          <a:xfrm>
            <a:off x="3219188" y="4829146"/>
            <a:ext cx="502281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71700" y="4318607"/>
            <a:ext cx="116519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2weeks</a:t>
            </a:r>
          </a:p>
        </p:txBody>
      </p:sp>
    </p:spTree>
    <p:extLst>
      <p:ext uri="{BB962C8B-B14F-4D97-AF65-F5344CB8AC3E}">
        <p14:creationId xmlns:p14="http://schemas.microsoft.com/office/powerpoint/2010/main" val="3783807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p:bldP spid="9" grpId="0" animBg="1"/>
      <p:bldP spid="10" grpId="0" animBg="1"/>
      <p:bldP spid="12" grpId="0" animBg="1"/>
      <p:bldP spid="13" grpId="0"/>
      <p:bldP spid="14" grpId="0"/>
      <p:bldP spid="16" grpId="0" animBg="1"/>
      <p:bldP spid="17" grpId="0" animBg="1"/>
      <p:bldP spid="18" grpId="0" animBg="1"/>
      <p:bldP spid="19"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25</a:t>
            </a:r>
            <a:endParaRPr lang="en-US" dirty="0"/>
          </a:p>
        </p:txBody>
      </p:sp>
    </p:spTree>
    <p:extLst>
      <p:ext uri="{BB962C8B-B14F-4D97-AF65-F5344CB8AC3E}">
        <p14:creationId xmlns:p14="http://schemas.microsoft.com/office/powerpoint/2010/main" val="377421557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26</a:t>
            </a:r>
            <a:endParaRPr lang="en-US" dirty="0"/>
          </a:p>
        </p:txBody>
      </p:sp>
      <p:sp>
        <p:nvSpPr>
          <p:cNvPr id="3" name="Content Placeholder 2"/>
          <p:cNvSpPr>
            <a:spLocks noGrp="1"/>
          </p:cNvSpPr>
          <p:nvPr>
            <p:ph idx="1"/>
          </p:nvPr>
        </p:nvSpPr>
        <p:spPr/>
        <p:txBody>
          <a:bodyPr>
            <a:normAutofit/>
          </a:bodyPr>
          <a:lstStyle/>
          <a:p>
            <a:pPr marL="0" indent="0">
              <a:buNone/>
            </a:pPr>
            <a:r>
              <a:rPr lang="nl-NL" dirty="0"/>
              <a:t>Three days after successful whole blood donation, a 17 year old female on oral contraceptive pills contacted the blood center complaining of progressive pain and swelling in her arm and a small hematoma at the site of venepuncture.  She denied redness, fever or warmth of her skin. </a:t>
            </a:r>
          </a:p>
          <a:p>
            <a:pPr marL="0" indent="0">
              <a:buNone/>
            </a:pPr>
            <a:r>
              <a:rPr lang="nl-NL" dirty="0"/>
              <a:t>She was seen in an urgent care center and was referred to a hospital where an ultrasound confirmed the presence of clot in her proximal brachial vein extending to her basilic vein. She was treated with warfarin and taken off her OCP with complete resolution.</a:t>
            </a:r>
            <a:endParaRPr lang="en-US" dirty="0"/>
          </a:p>
          <a:p>
            <a:pPr marL="0" indent="0">
              <a:buNone/>
            </a:pPr>
            <a:r>
              <a:rPr lang="nl-NL" dirty="0"/>
              <a:t> </a:t>
            </a:r>
            <a:endParaRPr lang="en-US" dirty="0"/>
          </a:p>
          <a:p>
            <a:pPr marL="0" indent="0">
              <a:buNone/>
            </a:pPr>
            <a:endParaRPr lang="en-US" dirty="0"/>
          </a:p>
        </p:txBody>
      </p:sp>
    </p:spTree>
    <p:extLst>
      <p:ext uri="{BB962C8B-B14F-4D97-AF65-F5344CB8AC3E}">
        <p14:creationId xmlns:p14="http://schemas.microsoft.com/office/powerpoint/2010/main" val="708410216"/>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26</a:t>
            </a:r>
            <a:endParaRPr lang="en-US" dirty="0"/>
          </a:p>
        </p:txBody>
      </p:sp>
      <p:sp>
        <p:nvSpPr>
          <p:cNvPr id="3" name="Content Placeholder 2"/>
          <p:cNvSpPr>
            <a:spLocks noGrp="1"/>
          </p:cNvSpPr>
          <p:nvPr>
            <p:ph idx="1"/>
          </p:nvPr>
        </p:nvSpPr>
        <p:spPr/>
        <p:txBody>
          <a:bodyPr>
            <a:normAutofit/>
          </a:bodyPr>
          <a:lstStyle/>
          <a:p>
            <a:pPr marL="0" indent="0">
              <a:buNone/>
            </a:pPr>
            <a:r>
              <a:rPr lang="nl-NL" dirty="0"/>
              <a:t>Three days after successful whole blood donation, a 17 year old female on oral contraceptive pills contacted the blood center complaining of progressive pain and swelling in her arm and a small hematoma at the site of venepuncture.  She denied redness, fever or warmth of her skin. </a:t>
            </a:r>
          </a:p>
          <a:p>
            <a:pPr marL="0" indent="0">
              <a:buNone/>
            </a:pPr>
            <a:r>
              <a:rPr lang="nl-NL" dirty="0"/>
              <a:t>She was seen in an urgent care center and was referred to a hospital where an ultrasound confirmed the presence of clot in her proximal brachial vein extending to her basilic vein. She was treated with warfarin and taken off her OCP with complete resolution.</a:t>
            </a:r>
            <a:endParaRPr lang="en-US" dirty="0"/>
          </a:p>
          <a:p>
            <a:pPr marL="0" indent="0">
              <a:buNone/>
            </a:pPr>
            <a:r>
              <a:rPr lang="nl-NL" dirty="0"/>
              <a:t> </a:t>
            </a:r>
            <a:endParaRPr lang="en-US" dirty="0"/>
          </a:p>
          <a:p>
            <a:pPr marL="0" indent="0">
              <a:buNone/>
            </a:pPr>
            <a:endParaRPr lang="en-US" dirty="0"/>
          </a:p>
        </p:txBody>
      </p:sp>
      <p:cxnSp>
        <p:nvCxnSpPr>
          <p:cNvPr id="4" name="Straight Connector 3"/>
          <p:cNvCxnSpPr/>
          <p:nvPr/>
        </p:nvCxnSpPr>
        <p:spPr>
          <a:xfrm>
            <a:off x="959059" y="2174922"/>
            <a:ext cx="2286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41115" y="2686184"/>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948427" y="2686184"/>
            <a:ext cx="241146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3960984" y="2686184"/>
            <a:ext cx="281195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7671748" y="2686184"/>
            <a:ext cx="241146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0" name="Straight Connector 9"/>
          <p:cNvCxnSpPr/>
          <p:nvPr/>
        </p:nvCxnSpPr>
        <p:spPr>
          <a:xfrm>
            <a:off x="1419803" y="2565837"/>
            <a:ext cx="3200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815133" y="3366823"/>
            <a:ext cx="63093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691982" y="3566696"/>
            <a:ext cx="275134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8270541" y="4325765"/>
            <a:ext cx="181266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4" name="Straight Connector 13"/>
          <p:cNvCxnSpPr/>
          <p:nvPr/>
        </p:nvCxnSpPr>
        <p:spPr>
          <a:xfrm>
            <a:off x="2394454" y="4263502"/>
            <a:ext cx="64008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948427" y="4634587"/>
            <a:ext cx="173736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910773" y="4685161"/>
            <a:ext cx="126890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7" name="Straight Connector 16"/>
          <p:cNvCxnSpPr/>
          <p:nvPr/>
        </p:nvCxnSpPr>
        <p:spPr>
          <a:xfrm>
            <a:off x="2882843" y="5008008"/>
            <a:ext cx="25603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157144" y="4727809"/>
            <a:ext cx="299748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41404" y="3482332"/>
            <a:ext cx="1007007" cy="1200329"/>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DX</a:t>
            </a:r>
          </a:p>
          <a:p>
            <a:r>
              <a:rPr lang="en-US" b="1" dirty="0">
                <a:solidFill>
                  <a:srgbClr val="0070C0"/>
                </a:solidFill>
                <a:effectLst>
                  <a:outerShdw blurRad="38100" dist="38100" dir="2700000" algn="tl">
                    <a:srgbClr val="000000">
                      <a:alpha val="43137"/>
                    </a:srgbClr>
                  </a:outerShdw>
                </a:effectLst>
              </a:rPr>
              <a:t>S:RX</a:t>
            </a:r>
          </a:p>
          <a:p>
            <a:r>
              <a:rPr lang="en-US" b="1" dirty="0">
                <a:solidFill>
                  <a:srgbClr val="0070C0"/>
                </a:solidFill>
                <a:effectLst>
                  <a:outerShdw blurRad="38100" dist="38100" dir="2700000" algn="tl">
                    <a:srgbClr val="000000">
                      <a:alpha val="43137"/>
                    </a:srgbClr>
                  </a:outerShdw>
                </a:effectLst>
              </a:rPr>
              <a:t>S: QOL-T</a:t>
            </a:r>
          </a:p>
        </p:txBody>
      </p:sp>
      <p:sp>
        <p:nvSpPr>
          <p:cNvPr id="20" name="TextBox 19"/>
          <p:cNvSpPr txBox="1"/>
          <p:nvPr/>
        </p:nvSpPr>
        <p:spPr>
          <a:xfrm>
            <a:off x="-82569" y="4734596"/>
            <a:ext cx="1048172"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weeks</a:t>
            </a:r>
          </a:p>
        </p:txBody>
      </p:sp>
    </p:spTree>
    <p:extLst>
      <p:ext uri="{BB962C8B-B14F-4D97-AF65-F5344CB8AC3E}">
        <p14:creationId xmlns:p14="http://schemas.microsoft.com/office/powerpoint/2010/main" val="203555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animBg="1"/>
      <p:bldP spid="16" grpId="0" animBg="1"/>
      <p:bldP spid="18" grpId="0" animBg="1"/>
      <p:bldP spid="19" grpId="0"/>
      <p:bldP spid="20"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26</a:t>
            </a:r>
            <a:endParaRPr lang="en-US" dirty="0"/>
          </a:p>
        </p:txBody>
      </p:sp>
    </p:spTree>
    <p:extLst>
      <p:ext uri="{BB962C8B-B14F-4D97-AF65-F5344CB8AC3E}">
        <p14:creationId xmlns:p14="http://schemas.microsoft.com/office/powerpoint/2010/main" val="12463007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3 </a:t>
            </a:r>
            <a:br>
              <a:rPr lang="en-US" dirty="0"/>
            </a:br>
            <a:endParaRPr lang="en-US" dirty="0"/>
          </a:p>
        </p:txBody>
      </p:sp>
      <p:sp>
        <p:nvSpPr>
          <p:cNvPr id="3" name="Content Placeholder 2"/>
          <p:cNvSpPr>
            <a:spLocks noGrp="1"/>
          </p:cNvSpPr>
          <p:nvPr>
            <p:ph idx="1"/>
          </p:nvPr>
        </p:nvSpPr>
        <p:spPr/>
        <p:txBody>
          <a:bodyPr/>
          <a:lstStyle/>
          <a:p>
            <a:pPr marL="0" indent="0">
              <a:buNone/>
            </a:pPr>
            <a:r>
              <a:rPr lang="en-GB" dirty="0"/>
              <a:t>Just after the bleeding, when donor was sitting on the donor chair, he suddenly fainted, convulsed, and fell to the floor. He continues to lay on his back and when asked about symptoms said he had pain in his head and neck and some tingling in the fingers of both hands. As he could have a fracture of the neck, he was told not to move at all. </a:t>
            </a:r>
          </a:p>
          <a:p>
            <a:pPr marL="0" indent="0">
              <a:buNone/>
            </a:pPr>
            <a:r>
              <a:rPr lang="en-GB" dirty="0"/>
              <a:t>After transport by ambulance to the nearest hospital he was seen in the emergency department and x-rayed. It was concluded there was no fracture. Donor got some massage of his neck and had no symptoms 1 month after the accident.  The donor has no history of seizures.</a:t>
            </a:r>
            <a:endParaRPr lang="en-US" dirty="0"/>
          </a:p>
          <a:p>
            <a:pPr marL="0" indent="0">
              <a:buNone/>
            </a:pPr>
            <a:endParaRPr lang="en-US" dirty="0"/>
          </a:p>
        </p:txBody>
      </p:sp>
    </p:spTree>
    <p:extLst>
      <p:ext uri="{BB962C8B-B14F-4D97-AF65-F5344CB8AC3E}">
        <p14:creationId xmlns:p14="http://schemas.microsoft.com/office/powerpoint/2010/main" val="89246493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27 </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a:t>The day after whole blood donation (no problems noted on paper or computer dossier) the donor contacts the donor centre by telephone because of considerable pain and some swelling in the elbow region. </a:t>
            </a:r>
            <a:endParaRPr lang="en-US" u="sng" dirty="0"/>
          </a:p>
          <a:p>
            <a:pPr marL="0" indent="0">
              <a:buNone/>
            </a:pPr>
            <a:r>
              <a:rPr lang="en-GB" dirty="0"/>
              <a:t>Donor is requested to attend the blood centre. Donor has a haematoma, slight tingling in the fingers, and is reluctant to use the arm. No clear muscle weakness or loss of sensation. </a:t>
            </a:r>
            <a:endParaRPr lang="en-US" dirty="0"/>
          </a:p>
          <a:p>
            <a:pPr marL="0" indent="0">
              <a:buNone/>
            </a:pPr>
            <a:r>
              <a:rPr lang="en-GB" dirty="0"/>
              <a:t>Donor is advised to rest and elevate the arm, and gently massage the fingers. Symptoms persist the next day. Donor is referred to hospital for surgical opinion. No compartment syndrome diagnosed. Pain when arm or hand is moved and some muscle weakness persist after disappearance of haematoma, despite physiotherapy, and are still present 1 year after donation. </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1840643386"/>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27 </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GB" dirty="0"/>
              <a:t>The day after whole blood donation (no problems noted on paper or computer dossier) the donor contacts the donor centre by telephone because of considerable pain and some swelling in the elbow region. </a:t>
            </a:r>
            <a:endParaRPr lang="en-US" u="sng" dirty="0"/>
          </a:p>
          <a:p>
            <a:pPr marL="0" indent="0">
              <a:buNone/>
            </a:pPr>
            <a:r>
              <a:rPr lang="en-GB" dirty="0"/>
              <a:t>Donor is requested to attend the blood centre. Donor has a haematoma, slight tingling in the fingers, and is reluctant to use the arm. No clear muscle weakness or loss of sensation. </a:t>
            </a:r>
            <a:endParaRPr lang="en-US" dirty="0"/>
          </a:p>
          <a:p>
            <a:pPr marL="0" indent="0">
              <a:buNone/>
            </a:pPr>
            <a:r>
              <a:rPr lang="en-GB" dirty="0"/>
              <a:t>Donor is advised to rest and elevate the arm, and gently massage the fingers. Symptoms persist the next day. Donor is referred to hospital for surgical opinion. No compartment syndrome diagnosed. Pain when arm or hand is moved and some muscle weakness persist after disappearance of haematoma, despite physiotherapy, and are still present 1 year after donation. </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1517977" y="2132392"/>
            <a:ext cx="11887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10541" y="2381171"/>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2386657" y="2381171"/>
            <a:ext cx="502423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8144540" y="2783413"/>
            <a:ext cx="246675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949843" y="3075706"/>
            <a:ext cx="367532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550195" y="3075706"/>
            <a:ext cx="3306726"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a:off x="9022082" y="3396217"/>
            <a:ext cx="20116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949843" y="3633678"/>
            <a:ext cx="38404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386657" y="4294345"/>
            <a:ext cx="25603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6303355" y="4022861"/>
            <a:ext cx="424414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p:cNvSpPr txBox="1"/>
          <p:nvPr/>
        </p:nvSpPr>
        <p:spPr>
          <a:xfrm>
            <a:off x="116765" y="2866629"/>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7" name="TextBox 16"/>
          <p:cNvSpPr txBox="1"/>
          <p:nvPr/>
        </p:nvSpPr>
        <p:spPr>
          <a:xfrm>
            <a:off x="-49601" y="4005047"/>
            <a:ext cx="1016625"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QOL-P</a:t>
            </a:r>
          </a:p>
        </p:txBody>
      </p:sp>
      <p:sp>
        <p:nvSpPr>
          <p:cNvPr id="18" name="Rectangle 17"/>
          <p:cNvSpPr/>
          <p:nvPr/>
        </p:nvSpPr>
        <p:spPr>
          <a:xfrm>
            <a:off x="7410893" y="4294345"/>
            <a:ext cx="209461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p:cNvSpPr/>
          <p:nvPr/>
        </p:nvSpPr>
        <p:spPr>
          <a:xfrm>
            <a:off x="2456122" y="4565675"/>
            <a:ext cx="416796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 name="Straight Connector 19"/>
          <p:cNvCxnSpPr/>
          <p:nvPr/>
        </p:nvCxnSpPr>
        <p:spPr>
          <a:xfrm>
            <a:off x="6955820" y="5155583"/>
            <a:ext cx="24688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0" y="4860172"/>
            <a:ext cx="87075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a:t>
            </a:r>
            <a:r>
              <a:rPr lang="en-US" b="1" u="sng" dirty="0">
                <a:solidFill>
                  <a:srgbClr val="0070C0"/>
                </a:solidFill>
                <a:effectLst>
                  <a:outerShdw blurRad="38100" dist="38100" dir="2700000" algn="tl">
                    <a:srgbClr val="000000">
                      <a:alpha val="43137"/>
                    </a:srgbClr>
                  </a:outerShdw>
                </a:effectLst>
              </a:rPr>
              <a:t>&gt;</a:t>
            </a:r>
            <a:r>
              <a:rPr lang="en-US" b="1" dirty="0">
                <a:solidFill>
                  <a:srgbClr val="0070C0"/>
                </a:solidFill>
                <a:effectLst>
                  <a:outerShdw blurRad="38100" dist="38100" dir="2700000" algn="tl">
                    <a:srgbClr val="000000">
                      <a:alpha val="43137"/>
                    </a:srgbClr>
                  </a:outerShdw>
                </a:effectLst>
              </a:rPr>
              <a:t>1yr</a:t>
            </a:r>
          </a:p>
        </p:txBody>
      </p:sp>
    </p:spTree>
    <p:extLst>
      <p:ext uri="{BB962C8B-B14F-4D97-AF65-F5344CB8AC3E}">
        <p14:creationId xmlns:p14="http://schemas.microsoft.com/office/powerpoint/2010/main" val="1576349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animBg="1"/>
      <p:bldP spid="10" grpId="0" animBg="1"/>
      <p:bldP spid="14" grpId="0" animBg="1"/>
      <p:bldP spid="15" grpId="0"/>
      <p:bldP spid="18" grpId="0" animBg="1"/>
      <p:bldP spid="19" grpId="0" animBg="1"/>
      <p:bldP spid="21"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27</a:t>
            </a:r>
            <a:endParaRPr lang="en-US" dirty="0"/>
          </a:p>
        </p:txBody>
      </p:sp>
    </p:spTree>
    <p:extLst>
      <p:ext uri="{BB962C8B-B14F-4D97-AF65-F5344CB8AC3E}">
        <p14:creationId xmlns:p14="http://schemas.microsoft.com/office/powerpoint/2010/main" val="11561512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28</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nl-NL" dirty="0"/>
              <a:t>A 23 year-old right-handed male donated blood; the phlebotomist noted fast, bright red blood flow and pressure was applied for 10 minutes followed by ice for 15 minutes.  The donor called back a two days later and reported a 7cm by 5cm bruise located in the venepuncture area.  he refrained from lifting weights but continued to play soccer.  </a:t>
            </a:r>
            <a:endParaRPr lang="en-US" dirty="0"/>
          </a:p>
          <a:p>
            <a:pPr marL="0" indent="0">
              <a:buNone/>
            </a:pPr>
            <a:r>
              <a:rPr lang="nl-NL" dirty="0"/>
              <a:t>Two weeks after donation he noticed a “thrill” in the left antecubital fossa and went to his doctor.  Physical exam demonstrated a “thrill and bruit” with distended median antecubital, cephalic and basilic veins. No pulsatile mass was noted.  Doppler studies demonstrated continuity between the L brachial artery to median antecubital vein. He underwent successful surgical repair of his lesion.</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119293614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b="1" u="sng" dirty="0"/>
              <a:t>Case 28</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nl-NL" dirty="0"/>
              <a:t>A 23 year-old right-handed male donated blood; the phlebotomist noted fast, bright red blood flow and pressure was applied for 10 minutes followed by ice for 15 minutes.  The donor called back a two days later and reported a 7cm by 5cm bruise located in the venepuncture area.  he refrained from lifting weights but continued to play soccer.  </a:t>
            </a:r>
            <a:endParaRPr lang="en-US" dirty="0"/>
          </a:p>
          <a:p>
            <a:pPr marL="0" indent="0">
              <a:buNone/>
            </a:pPr>
            <a:r>
              <a:rPr lang="nl-NL" dirty="0"/>
              <a:t>Two weeks after donation he noticed a “thrill” in the left antecubital fossa and went to his doctor.  Physical exam demonstrated a “thrill and bruit” with distended median antecubital, cephalic and basilic veins. No pulsatile mass was noted.  Doppler studies demonstrated continuity between the L brachial artery to median antecubital vein. He underwent successful surgical repair of his lesion.</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7168474" y="2767015"/>
            <a:ext cx="19202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45015" y="2117007"/>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940628" y="2142013"/>
            <a:ext cx="3577285"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940628" y="2778912"/>
            <a:ext cx="253622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p:nvCxnSpPr>
        <p:spPr>
          <a:xfrm>
            <a:off x="8564883" y="3099423"/>
            <a:ext cx="19202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940628" y="3421944"/>
            <a:ext cx="57607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940628" y="3855081"/>
            <a:ext cx="14630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196656" y="3534570"/>
            <a:ext cx="466981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1461160" y="3855081"/>
            <a:ext cx="253622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8250864" y="3859292"/>
            <a:ext cx="2310809"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940627" y="4175592"/>
            <a:ext cx="754415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p:cNvCxnSpPr/>
          <p:nvPr/>
        </p:nvCxnSpPr>
        <p:spPr>
          <a:xfrm>
            <a:off x="8564883" y="4496103"/>
            <a:ext cx="2286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570954" y="4807721"/>
            <a:ext cx="5486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252687" y="5137601"/>
            <a:ext cx="29260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940627" y="5137601"/>
            <a:ext cx="73152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5931374" y="4816613"/>
            <a:ext cx="502920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extBox 20"/>
          <p:cNvSpPr txBox="1"/>
          <p:nvPr/>
        </p:nvSpPr>
        <p:spPr>
          <a:xfrm>
            <a:off x="145015" y="2792146"/>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22" name="TextBox 21"/>
          <p:cNvSpPr txBox="1"/>
          <p:nvPr/>
        </p:nvSpPr>
        <p:spPr>
          <a:xfrm>
            <a:off x="145015" y="3536117"/>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SXS3</a:t>
            </a:r>
          </a:p>
        </p:txBody>
      </p:sp>
      <p:sp>
        <p:nvSpPr>
          <p:cNvPr id="23" name="TextBox 22"/>
          <p:cNvSpPr txBox="1"/>
          <p:nvPr/>
        </p:nvSpPr>
        <p:spPr>
          <a:xfrm>
            <a:off x="-29083" y="4496103"/>
            <a:ext cx="955711" cy="923330"/>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OMC</a:t>
            </a:r>
          </a:p>
          <a:p>
            <a:r>
              <a:rPr lang="en-US" b="1" dirty="0">
                <a:solidFill>
                  <a:srgbClr val="0070C0"/>
                </a:solidFill>
                <a:effectLst>
                  <a:outerShdw blurRad="38100" dist="38100" dir="2700000" algn="tl">
                    <a:srgbClr val="000000">
                      <a:alpha val="43137"/>
                    </a:srgbClr>
                  </a:outerShdw>
                </a:effectLst>
              </a:rPr>
              <a:t>S: Study</a:t>
            </a:r>
          </a:p>
          <a:p>
            <a:r>
              <a:rPr lang="en-US" b="1" dirty="0">
                <a:solidFill>
                  <a:srgbClr val="0070C0"/>
                </a:solidFill>
                <a:effectLst>
                  <a:outerShdw blurRad="38100" dist="38100" dir="2700000" algn="tl">
                    <a:srgbClr val="000000">
                      <a:alpha val="43137"/>
                    </a:srgbClr>
                  </a:outerShdw>
                </a:effectLst>
              </a:rPr>
              <a:t>S: SURG</a:t>
            </a:r>
          </a:p>
        </p:txBody>
      </p:sp>
    </p:spTree>
    <p:extLst>
      <p:ext uri="{BB962C8B-B14F-4D97-AF65-F5344CB8AC3E}">
        <p14:creationId xmlns:p14="http://schemas.microsoft.com/office/powerpoint/2010/main" val="921068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12" grpId="0" animBg="1"/>
      <p:bldP spid="13" grpId="0" animBg="1"/>
      <p:bldP spid="14" grpId="0" animBg="1"/>
      <p:bldP spid="15" grpId="0" animBg="1"/>
      <p:bldP spid="20" grpId="0" animBg="1"/>
      <p:bldP spid="21" grpId="0"/>
      <p:bldP spid="22" grpId="0"/>
      <p:bldP spid="23"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28</a:t>
            </a:r>
            <a:endParaRPr lang="en-US" dirty="0"/>
          </a:p>
        </p:txBody>
      </p:sp>
    </p:spTree>
    <p:extLst>
      <p:ext uri="{BB962C8B-B14F-4D97-AF65-F5344CB8AC3E}">
        <p14:creationId xmlns:p14="http://schemas.microsoft.com/office/powerpoint/2010/main" val="377177746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29 </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a:t>A nurse from the emergency room called the bleeding facility and reported that a donor (Ms. X) had been involved in a car accident and had a fracture of the left femur. </a:t>
            </a:r>
            <a:endParaRPr lang="en-US" dirty="0"/>
          </a:p>
          <a:p>
            <a:pPr marL="0" indent="0">
              <a:buNone/>
            </a:pPr>
            <a:r>
              <a:rPr lang="en-GB" dirty="0"/>
              <a:t>Another donor, who was a passenger in the car, told that Ms. X, after driving for about 5 minutes had started to smoke a cigarette. A few minutes later the car swerved to the other side of the road, and was hit by another car. Ms. X had been conscious when ambulance staff lifted her out of the car. The passenger had never lost consciousness and had no injuries.</a:t>
            </a:r>
            <a:endParaRPr lang="en-US" dirty="0"/>
          </a:p>
          <a:p>
            <a:pPr marL="0" indent="0">
              <a:buNone/>
            </a:pPr>
            <a:r>
              <a:rPr lang="en-GB" dirty="0"/>
              <a:t>The donor had fully recovered when she was contacted by the bleeding facility 6 months after the accident.</a:t>
            </a:r>
            <a:endParaRPr lang="en-US" dirty="0"/>
          </a:p>
          <a:p>
            <a:pPr marL="0" indent="0">
              <a:buNone/>
            </a:pPr>
            <a:r>
              <a:rPr lang="en-GB" dirty="0"/>
              <a:t> </a:t>
            </a:r>
            <a:endParaRPr lang="en-US" dirty="0"/>
          </a:p>
          <a:p>
            <a:pPr marL="0" indent="0">
              <a:buNone/>
            </a:pPr>
            <a:endParaRPr lang="en-US" dirty="0"/>
          </a:p>
        </p:txBody>
      </p:sp>
    </p:spTree>
    <p:extLst>
      <p:ext uri="{BB962C8B-B14F-4D97-AF65-F5344CB8AC3E}">
        <p14:creationId xmlns:p14="http://schemas.microsoft.com/office/powerpoint/2010/main" val="145292187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29 </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GB" dirty="0"/>
              <a:t>A nurse from the emergency room called the bleeding facility and reported that a donor (Ms. X) had been involved in a car accident and had a fracture of the left femur. </a:t>
            </a:r>
            <a:endParaRPr lang="en-US" dirty="0"/>
          </a:p>
          <a:p>
            <a:pPr marL="0" indent="0">
              <a:buNone/>
            </a:pPr>
            <a:r>
              <a:rPr lang="en-GB" dirty="0"/>
              <a:t>Another donor, who was a passenger in the car, told that Ms. X, after driving for about 5 minutes had started to smoke a cigarette. A few minutes later the car swerved to the other side of the road, and was hit by another car. Ms. X had been conscious when ambulance staff lifted her out of the car. The passenger had never lost consciousness and had no injuries.</a:t>
            </a:r>
            <a:endParaRPr lang="en-US" dirty="0"/>
          </a:p>
          <a:p>
            <a:pPr marL="0" indent="0">
              <a:buNone/>
            </a:pPr>
            <a:r>
              <a:rPr lang="en-GB" dirty="0"/>
              <a:t>The donor had fully recovered when she was contacted by the bleeding facility 6 months after the accident.</a:t>
            </a:r>
            <a:endParaRPr lang="en-US" dirty="0"/>
          </a:p>
          <a:p>
            <a:pPr marL="0" indent="0">
              <a:buNone/>
            </a:pPr>
            <a:r>
              <a:rPr lang="en-GB" dirty="0"/>
              <a:t> </a:t>
            </a:r>
            <a:endParaRPr lang="en-US" dirty="0"/>
          </a:p>
          <a:p>
            <a:pPr marL="0" indent="0">
              <a:buNone/>
            </a:pPr>
            <a:endParaRPr lang="en-US" dirty="0"/>
          </a:p>
        </p:txBody>
      </p:sp>
      <p:cxnSp>
        <p:nvCxnSpPr>
          <p:cNvPr id="4" name="Straight Connector 3"/>
          <p:cNvCxnSpPr/>
          <p:nvPr/>
        </p:nvCxnSpPr>
        <p:spPr>
          <a:xfrm>
            <a:off x="927160" y="3223316"/>
            <a:ext cx="50292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24988" y="2114644"/>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4971432" y="2143454"/>
            <a:ext cx="343892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~6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9845749" y="2143454"/>
            <a:ext cx="111996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1784853" y="2463965"/>
            <a:ext cx="1404913"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54679" y="2784476"/>
            <a:ext cx="782587" cy="646331"/>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Donor</a:t>
            </a:r>
          </a:p>
          <a:p>
            <a:r>
              <a:rPr lang="en-US" b="1" dirty="0">
                <a:solidFill>
                  <a:srgbClr val="0070C0"/>
                </a:solidFill>
                <a:effectLst>
                  <a:outerShdw blurRad="38100" dist="38100" dir="2700000" algn="tl">
                    <a:srgbClr val="000000">
                      <a:alpha val="43137"/>
                    </a:srgbClr>
                  </a:outerShdw>
                </a:effectLst>
              </a:rPr>
              <a:t>Factor</a:t>
            </a:r>
          </a:p>
        </p:txBody>
      </p:sp>
      <p:sp>
        <p:nvSpPr>
          <p:cNvPr id="11" name="Rectangle 10"/>
          <p:cNvSpPr/>
          <p:nvPr/>
        </p:nvSpPr>
        <p:spPr>
          <a:xfrm>
            <a:off x="4247532" y="3259918"/>
            <a:ext cx="378005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Straight Connector 11"/>
          <p:cNvCxnSpPr/>
          <p:nvPr/>
        </p:nvCxnSpPr>
        <p:spPr>
          <a:xfrm>
            <a:off x="2227876" y="3548530"/>
            <a:ext cx="1371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8474149" y="3548530"/>
            <a:ext cx="2286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227876" y="3868850"/>
            <a:ext cx="440684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p:cNvSpPr/>
          <p:nvPr/>
        </p:nvSpPr>
        <p:spPr>
          <a:xfrm>
            <a:off x="1443190" y="4642274"/>
            <a:ext cx="3528242"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6" name="Straight Connector 15"/>
          <p:cNvCxnSpPr/>
          <p:nvPr/>
        </p:nvCxnSpPr>
        <p:spPr>
          <a:xfrm>
            <a:off x="1874874" y="5274548"/>
            <a:ext cx="201168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24986" y="3870882"/>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
        <p:nvSpPr>
          <p:cNvPr id="19" name="TextBox 18"/>
          <p:cNvSpPr txBox="1"/>
          <p:nvPr/>
        </p:nvSpPr>
        <p:spPr>
          <a:xfrm>
            <a:off x="0" y="4910386"/>
            <a:ext cx="990977"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~6mo</a:t>
            </a:r>
          </a:p>
        </p:txBody>
      </p:sp>
    </p:spTree>
    <p:extLst>
      <p:ext uri="{BB962C8B-B14F-4D97-AF65-F5344CB8AC3E}">
        <p14:creationId xmlns:p14="http://schemas.microsoft.com/office/powerpoint/2010/main" val="52620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14" grpId="0" animBg="1"/>
      <p:bldP spid="15" grpId="0" animBg="1"/>
      <p:bldP spid="18" grpId="0"/>
      <p:bldP spid="19"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29</a:t>
            </a:r>
            <a:endParaRPr lang="en-US" dirty="0"/>
          </a:p>
        </p:txBody>
      </p:sp>
    </p:spTree>
    <p:extLst>
      <p:ext uri="{BB962C8B-B14F-4D97-AF65-F5344CB8AC3E}">
        <p14:creationId xmlns:p14="http://schemas.microsoft.com/office/powerpoint/2010/main" val="2615980000"/>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30 </a:t>
            </a:r>
            <a:endParaRPr lang="en-US" dirty="0"/>
          </a:p>
        </p:txBody>
      </p:sp>
      <p:sp>
        <p:nvSpPr>
          <p:cNvPr id="3" name="Content Placeholder 2"/>
          <p:cNvSpPr>
            <a:spLocks noGrp="1"/>
          </p:cNvSpPr>
          <p:nvPr>
            <p:ph idx="1"/>
          </p:nvPr>
        </p:nvSpPr>
        <p:spPr/>
        <p:txBody>
          <a:bodyPr>
            <a:normAutofit/>
          </a:bodyPr>
          <a:lstStyle/>
          <a:p>
            <a:pPr marL="0" indent="0">
              <a:buNone/>
            </a:pPr>
            <a:r>
              <a:rPr lang="en-GB" dirty="0"/>
              <a:t>During a whole blood collection, the donor assistant notices that the bag is filling very quickly and the blood is light red in colour. </a:t>
            </a:r>
          </a:p>
          <a:p>
            <a:pPr marL="0" indent="0">
              <a:buNone/>
            </a:pPr>
            <a:r>
              <a:rPr lang="en-GB" dirty="0"/>
              <a:t>Suspecting arterial puncture, the physician on duty is called. The collection is completed immediately, the needle is removed and 10 minutes’ direct pressure is applied. A firm bandage is put on and after a further period of observation the donor is allowed to leave, with advice and an arrangement that the donor will be rung up the following day. </a:t>
            </a:r>
          </a:p>
          <a:p>
            <a:pPr marL="0" indent="0">
              <a:buNone/>
            </a:pPr>
            <a:r>
              <a:rPr lang="en-GB" dirty="0"/>
              <a:t>The following day the donor is contacted as arranged. He has removed the bandage by then and there is not even any bruising visible. </a:t>
            </a:r>
            <a:endParaRPr lang="en-US" dirty="0"/>
          </a:p>
          <a:p>
            <a:pPr marL="0" indent="0">
              <a:buNone/>
            </a:pPr>
            <a:endParaRPr lang="en-US" dirty="0"/>
          </a:p>
        </p:txBody>
      </p:sp>
    </p:spTree>
    <p:extLst>
      <p:ext uri="{BB962C8B-B14F-4D97-AF65-F5344CB8AC3E}">
        <p14:creationId xmlns:p14="http://schemas.microsoft.com/office/powerpoint/2010/main" val="2832888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3 </a:t>
            </a:r>
            <a:br>
              <a:rPr lang="en-US" dirty="0"/>
            </a:br>
            <a:endParaRPr lang="en-US" dirty="0"/>
          </a:p>
        </p:txBody>
      </p:sp>
      <p:sp>
        <p:nvSpPr>
          <p:cNvPr id="3" name="Content Placeholder 2"/>
          <p:cNvSpPr>
            <a:spLocks noGrp="1"/>
          </p:cNvSpPr>
          <p:nvPr>
            <p:ph idx="1"/>
          </p:nvPr>
        </p:nvSpPr>
        <p:spPr/>
        <p:txBody>
          <a:bodyPr/>
          <a:lstStyle/>
          <a:p>
            <a:pPr marL="0" indent="0">
              <a:buNone/>
            </a:pPr>
            <a:r>
              <a:rPr lang="en-GB" dirty="0"/>
              <a:t>Just after the bleeding, when donor was sitting on the donor chair, he suddenly fainted, convulsed, and fell to the floor. He continues to lay on his back and when asked about symptoms said he had pain in his head and neck and some tingling in the fingers of both hands. As he could have a fracture of the neck, he was told not to move at all. </a:t>
            </a:r>
          </a:p>
          <a:p>
            <a:pPr marL="0" indent="0">
              <a:buNone/>
            </a:pPr>
            <a:r>
              <a:rPr lang="en-GB" dirty="0"/>
              <a:t>After transport by ambulance to the nearest hospital he was seen in the emergency department and x-rayed. It was concluded there was no fracture. Donor got some massage of his neck and had no symptoms 1 month after the accident.  The donor has no history of seizures.</a:t>
            </a:r>
            <a:endParaRPr lang="en-US" dirty="0"/>
          </a:p>
          <a:p>
            <a:pPr marL="0" indent="0">
              <a:buNone/>
            </a:pPr>
            <a:endParaRPr lang="en-US" dirty="0"/>
          </a:p>
        </p:txBody>
      </p:sp>
      <p:sp>
        <p:nvSpPr>
          <p:cNvPr id="4" name="Rectangle 3"/>
          <p:cNvSpPr/>
          <p:nvPr/>
        </p:nvSpPr>
        <p:spPr>
          <a:xfrm>
            <a:off x="2299432" y="2271978"/>
            <a:ext cx="564441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p:cNvSpPr txBox="1"/>
          <p:nvPr/>
        </p:nvSpPr>
        <p:spPr>
          <a:xfrm>
            <a:off x="-1" y="2248770"/>
            <a:ext cx="838201" cy="369332"/>
          </a:xfrm>
          <a:prstGeom prst="rect">
            <a:avLst/>
          </a:prstGeom>
          <a:noFill/>
        </p:spPr>
        <p:txBody>
          <a:bodyPr wrap="squar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9921240" y="3038842"/>
            <a:ext cx="106008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p:cNvSpPr txBox="1"/>
          <p:nvPr/>
        </p:nvSpPr>
        <p:spPr>
          <a:xfrm>
            <a:off x="0" y="3416970"/>
            <a:ext cx="85472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w/ </a:t>
            </a:r>
            <a:r>
              <a:rPr lang="en-US" b="1" dirty="0" err="1">
                <a:solidFill>
                  <a:srgbClr val="0070C0"/>
                </a:solidFill>
                <a:effectLst>
                  <a:outerShdw blurRad="38100" dist="38100" dir="2700000" algn="tl">
                    <a:srgbClr val="000000">
                      <a:alpha val="43137"/>
                    </a:srgbClr>
                  </a:outerShdw>
                </a:effectLst>
              </a:rPr>
              <a:t>inj</a:t>
            </a:r>
            <a:r>
              <a:rPr lang="en-US" b="1" dirty="0">
                <a:solidFill>
                  <a:srgbClr val="0070C0"/>
                </a:solidFill>
                <a:effectLst>
                  <a:outerShdw blurRad="38100" dist="38100" dir="2700000" algn="tl">
                    <a:srgbClr val="000000">
                      <a:alpha val="43137"/>
                    </a:srgbClr>
                  </a:outerShdw>
                </a:effectLst>
              </a:rPr>
              <a:t>?</a:t>
            </a:r>
          </a:p>
        </p:txBody>
      </p:sp>
      <p:sp>
        <p:nvSpPr>
          <p:cNvPr id="8" name="Rectangle 7"/>
          <p:cNvSpPr/>
          <p:nvPr/>
        </p:nvSpPr>
        <p:spPr>
          <a:xfrm>
            <a:off x="918210" y="3441381"/>
            <a:ext cx="391668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0" y="3932031"/>
            <a:ext cx="918210" cy="646331"/>
          </a:xfrm>
          <a:prstGeom prst="rect">
            <a:avLst/>
          </a:prstGeom>
          <a:noFill/>
        </p:spPr>
        <p:txBody>
          <a:bodyPr wrap="square" rtlCol="0">
            <a:spAutoFit/>
          </a:bodyPr>
          <a:lstStyle/>
          <a:p>
            <a:r>
              <a:rPr lang="en-US" b="1" dirty="0">
                <a:solidFill>
                  <a:srgbClr val="0070C0"/>
                </a:solidFill>
                <a:effectLst>
                  <a:outerShdw blurRad="38100" dist="38100" dir="2700000" algn="tl">
                    <a:srgbClr val="000000">
                      <a:alpha val="43137"/>
                    </a:srgbClr>
                  </a:outerShdw>
                </a:effectLst>
              </a:rPr>
              <a:t>S: EMS</a:t>
            </a:r>
          </a:p>
          <a:p>
            <a:r>
              <a:rPr lang="en-US" b="1" dirty="0">
                <a:solidFill>
                  <a:srgbClr val="0070C0"/>
                </a:solidFill>
                <a:effectLst>
                  <a:outerShdw blurRad="38100" dist="38100" dir="2700000" algn="tl">
                    <a:srgbClr val="000000">
                      <a:alpha val="43137"/>
                    </a:srgbClr>
                  </a:outerShdw>
                </a:effectLst>
              </a:rPr>
              <a:t>S: OMC</a:t>
            </a:r>
          </a:p>
        </p:txBody>
      </p:sp>
      <p:sp>
        <p:nvSpPr>
          <p:cNvPr id="11" name="Rectangle 10"/>
          <p:cNvSpPr/>
          <p:nvPr/>
        </p:nvSpPr>
        <p:spPr>
          <a:xfrm>
            <a:off x="1729212" y="3948885"/>
            <a:ext cx="6866147"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8861156" y="4711432"/>
            <a:ext cx="2248804"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918210" y="5081547"/>
            <a:ext cx="3722370"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0" y="5057136"/>
            <a:ext cx="87556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D: 1mo</a:t>
            </a:r>
          </a:p>
        </p:txBody>
      </p:sp>
      <p:sp>
        <p:nvSpPr>
          <p:cNvPr id="15" name="Rectangle 14"/>
          <p:cNvSpPr/>
          <p:nvPr/>
        </p:nvSpPr>
        <p:spPr>
          <a:xfrm>
            <a:off x="3756133" y="4703785"/>
            <a:ext cx="385624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p:cNvSpPr txBox="1"/>
          <p:nvPr/>
        </p:nvSpPr>
        <p:spPr>
          <a:xfrm>
            <a:off x="0" y="4679374"/>
            <a:ext cx="64633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 Rx</a:t>
            </a:r>
          </a:p>
        </p:txBody>
      </p:sp>
      <p:cxnSp>
        <p:nvCxnSpPr>
          <p:cNvPr id="18" name="Straight Connector 17"/>
          <p:cNvCxnSpPr/>
          <p:nvPr/>
        </p:nvCxnSpPr>
        <p:spPr>
          <a:xfrm>
            <a:off x="918210" y="5024296"/>
            <a:ext cx="123063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10752724" y="4656514"/>
            <a:ext cx="4572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4000103" y="230459"/>
            <a:ext cx="7870680" cy="1200329"/>
          </a:xfrm>
          <a:prstGeom prst="rect">
            <a:avLst/>
          </a:prstGeom>
        </p:spPr>
        <p:txBody>
          <a:bodyPr wrap="none">
            <a:spAutoFit/>
          </a:bodyPr>
          <a:lstStyle/>
          <a:p>
            <a:pPr marL="404813" lvl="1" algn="ctr"/>
            <a:r>
              <a:rPr lang="en-US" sz="2400" b="1" dirty="0"/>
              <a:t>Diagnosis</a:t>
            </a:r>
            <a:r>
              <a:rPr lang="en-US" sz="2400" dirty="0"/>
              <a:t>: B.2 Vasovagal Reaction, LOC with complications</a:t>
            </a:r>
          </a:p>
          <a:p>
            <a:pPr marL="404813" lvl="1" algn="ctr"/>
            <a:r>
              <a:rPr lang="en-US" sz="2400" dirty="0"/>
              <a:t>Onsite, with injury </a:t>
            </a:r>
          </a:p>
          <a:p>
            <a:pPr marL="404813" lvl="1" algn="ctr"/>
            <a:r>
              <a:rPr lang="en-US" sz="2400" b="1" dirty="0"/>
              <a:t>Severity</a:t>
            </a:r>
            <a:r>
              <a:rPr lang="en-US" sz="2400" dirty="0"/>
              <a:t>: Moderate; </a:t>
            </a:r>
            <a:r>
              <a:rPr lang="en-US" sz="2400" b="1" dirty="0"/>
              <a:t>Imputability</a:t>
            </a:r>
            <a:r>
              <a:rPr lang="en-US" sz="2400" dirty="0"/>
              <a:t>: Definite</a:t>
            </a:r>
          </a:p>
        </p:txBody>
      </p:sp>
    </p:spTree>
    <p:extLst>
      <p:ext uri="{BB962C8B-B14F-4D97-AF65-F5344CB8AC3E}">
        <p14:creationId xmlns:p14="http://schemas.microsoft.com/office/powerpoint/2010/main" val="1442174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P spid="8" grpId="0" animBg="1"/>
      <p:bldP spid="10" grpId="0"/>
      <p:bldP spid="11" grpId="0" animBg="1"/>
      <p:bldP spid="12" grpId="0" animBg="1"/>
      <p:bldP spid="13" grpId="0" animBg="1"/>
      <p:bldP spid="14" grpId="0"/>
      <p:bldP spid="15" grpId="0" animBg="1"/>
      <p:bldP spid="16" grpId="0"/>
      <p:bldP spid="22" grpId="0"/>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u="sng" dirty="0"/>
              <a:t>Case 30 </a:t>
            </a:r>
            <a:endParaRPr lang="en-US" dirty="0"/>
          </a:p>
        </p:txBody>
      </p:sp>
      <p:sp>
        <p:nvSpPr>
          <p:cNvPr id="3" name="Content Placeholder 2"/>
          <p:cNvSpPr>
            <a:spLocks noGrp="1"/>
          </p:cNvSpPr>
          <p:nvPr>
            <p:ph idx="1"/>
          </p:nvPr>
        </p:nvSpPr>
        <p:spPr/>
        <p:txBody>
          <a:bodyPr>
            <a:normAutofit/>
          </a:bodyPr>
          <a:lstStyle/>
          <a:p>
            <a:pPr marL="0" indent="0">
              <a:buNone/>
            </a:pPr>
            <a:r>
              <a:rPr lang="en-GB" dirty="0"/>
              <a:t>During a whole blood collection, the donor assistant notices that the bag is filling very quickly and the blood is light red in colour. </a:t>
            </a:r>
          </a:p>
          <a:p>
            <a:pPr marL="0" indent="0">
              <a:buNone/>
            </a:pPr>
            <a:r>
              <a:rPr lang="en-GB" dirty="0"/>
              <a:t>Suspecting arterial puncture, the physician on duty is called. The collection is completed immediately, the needle is removed and 10 minutes’ direct pressure is applied. A firm bandage is put on and after a further period of observation the donor is allowed to leave, with advice and an arrangement that the donor will be rung up the following day. </a:t>
            </a:r>
          </a:p>
          <a:p>
            <a:pPr marL="0" indent="0">
              <a:buNone/>
            </a:pPr>
            <a:r>
              <a:rPr lang="en-GB" dirty="0"/>
              <a:t>The following day the donor is contacted as arranged. He has removed the bandage by then and there is not even any bruising visible. </a:t>
            </a:r>
            <a:endParaRPr lang="en-US" dirty="0"/>
          </a:p>
          <a:p>
            <a:pPr marL="0" indent="0">
              <a:buNone/>
            </a:pPr>
            <a:endParaRPr lang="en-US" dirty="0"/>
          </a:p>
        </p:txBody>
      </p:sp>
      <p:cxnSp>
        <p:nvCxnSpPr>
          <p:cNvPr id="4" name="Straight Connector 3"/>
          <p:cNvCxnSpPr/>
          <p:nvPr/>
        </p:nvCxnSpPr>
        <p:spPr>
          <a:xfrm>
            <a:off x="2234966" y="2185554"/>
            <a:ext cx="32004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65804" y="2255959"/>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SXS1</a:t>
            </a:r>
          </a:p>
        </p:txBody>
      </p:sp>
      <p:sp>
        <p:nvSpPr>
          <p:cNvPr id="6" name="Rectangle 5"/>
          <p:cNvSpPr/>
          <p:nvPr/>
        </p:nvSpPr>
        <p:spPr>
          <a:xfrm>
            <a:off x="940629" y="2255959"/>
            <a:ext cx="349314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4517914" y="230459"/>
            <a:ext cx="6835077" cy="830997"/>
          </a:xfrm>
          <a:prstGeom prst="rect">
            <a:avLst/>
          </a:prstGeom>
        </p:spPr>
        <p:txBody>
          <a:bodyPr wrap="none">
            <a:spAutoFit/>
          </a:bodyPr>
          <a:lstStyle/>
          <a:p>
            <a:pPr marL="404813" lvl="1" algn="ctr"/>
            <a:r>
              <a:rPr lang="en-US" sz="2400" b="1" dirty="0"/>
              <a:t>Diagnosis</a:t>
            </a:r>
            <a:r>
              <a:rPr lang="en-US" sz="2400" dirty="0"/>
              <a:t>: A2 Arm Pain; </a:t>
            </a:r>
            <a:r>
              <a:rPr lang="en-US" sz="2400" b="1" dirty="0"/>
              <a:t>Duration</a:t>
            </a:r>
            <a:r>
              <a:rPr lang="en-US" sz="2400" dirty="0"/>
              <a:t>: </a:t>
            </a:r>
            <a:r>
              <a:rPr lang="en-US" sz="2400" u="sng" dirty="0"/>
              <a:t>&gt;</a:t>
            </a:r>
            <a:r>
              <a:rPr lang="en-US" sz="2400" dirty="0"/>
              <a:t>12 months</a:t>
            </a:r>
          </a:p>
          <a:p>
            <a:pPr marL="404813" lvl="1" algn="ctr"/>
            <a:r>
              <a:rPr lang="en-US" sz="2400" b="1" dirty="0"/>
              <a:t>Severity</a:t>
            </a:r>
            <a:r>
              <a:rPr lang="en-US" sz="2400" dirty="0"/>
              <a:t>: Moderate/Severe; </a:t>
            </a:r>
            <a:r>
              <a:rPr lang="en-US" sz="2400" b="1" dirty="0"/>
              <a:t>Imputability</a:t>
            </a:r>
            <a:r>
              <a:rPr lang="en-US" sz="2400" dirty="0"/>
              <a:t>: Definite</a:t>
            </a:r>
          </a:p>
        </p:txBody>
      </p:sp>
      <p:sp>
        <p:nvSpPr>
          <p:cNvPr id="8" name="Rectangle 7"/>
          <p:cNvSpPr/>
          <p:nvPr/>
        </p:nvSpPr>
        <p:spPr>
          <a:xfrm>
            <a:off x="5686294" y="2242108"/>
            <a:ext cx="3840478"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940628" y="2771769"/>
            <a:ext cx="413110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781986" y="5210169"/>
            <a:ext cx="4131101" cy="320511"/>
          </a:xfrm>
          <a:prstGeom prst="rect">
            <a:avLst/>
          </a:prstGeom>
          <a:solidFill>
            <a:srgbClr val="FFFF00">
              <a:alpha val="5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p:nvCxnSpPr>
        <p:spPr>
          <a:xfrm>
            <a:off x="1536761" y="5123685"/>
            <a:ext cx="19202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5804" y="4840837"/>
            <a:ext cx="641971" cy="369332"/>
          </a:xfrm>
          <a:prstGeom prst="rect">
            <a:avLst/>
          </a:prstGeom>
          <a:noFill/>
        </p:spPr>
        <p:txBody>
          <a:bodyPr wrap="none" rtlCol="0">
            <a:spAutoFit/>
          </a:bodyPr>
          <a:lstStyle/>
          <a:p>
            <a:r>
              <a:rPr lang="en-US" b="1" dirty="0">
                <a:solidFill>
                  <a:srgbClr val="0070C0"/>
                </a:solidFill>
                <a:effectLst>
                  <a:outerShdw blurRad="38100" dist="38100" dir="2700000" algn="tl">
                    <a:srgbClr val="000000">
                      <a:alpha val="43137"/>
                    </a:srgbClr>
                  </a:outerShdw>
                </a:effectLst>
              </a:rPr>
              <a:t>SXS2</a:t>
            </a:r>
          </a:p>
        </p:txBody>
      </p:sp>
    </p:spTree>
    <p:extLst>
      <p:ext uri="{BB962C8B-B14F-4D97-AF65-F5344CB8AC3E}">
        <p14:creationId xmlns:p14="http://schemas.microsoft.com/office/powerpoint/2010/main" val="2949465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animBg="1"/>
      <p:bldP spid="12" grpId="0"/>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sz="half" idx="1"/>
          </p:nvPr>
        </p:nvSpPr>
        <p:spPr>
          <a:xfrm>
            <a:off x="5784111" y="1318438"/>
            <a:ext cx="6294474" cy="5369442"/>
          </a:xfrm>
        </p:spPr>
        <p:txBody>
          <a:bodyPr>
            <a:normAutofit fontScale="85000" lnSpcReduction="10000"/>
          </a:bodyPr>
          <a:lstStyle/>
          <a:p>
            <a:pPr marL="0" indent="0">
              <a:spcAft>
                <a:spcPts val="600"/>
              </a:spcAft>
              <a:buNone/>
            </a:pPr>
            <a:r>
              <a:rPr lang="en-US" i="1" baseline="0" dirty="0">
                <a:effectLst>
                  <a:outerShdw blurRad="38100" dist="38100" dir="2700000" algn="tl">
                    <a:srgbClr val="000000">
                      <a:alpha val="43137"/>
                    </a:srgbClr>
                  </a:outerShdw>
                </a:effectLst>
              </a:rPr>
              <a:t>“78 year old SHOULD NOT be a donor</a:t>
            </a:r>
            <a:r>
              <a:rPr lang="en-US" i="1" dirty="0">
                <a:effectLst>
                  <a:outerShdw blurRad="38100" dist="38100" dir="2700000" algn="tl">
                    <a:srgbClr val="000000">
                      <a:alpha val="43137"/>
                    </a:srgbClr>
                  </a:outerShdw>
                </a:effectLst>
              </a:rPr>
              <a:t>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65, </a:t>
            </a:r>
            <a:r>
              <a:rPr lang="en-US" i="1" u="sng" dirty="0">
                <a:effectLst>
                  <a:outerShdw blurRad="38100" dist="38100" dir="2700000" algn="tl">
                    <a:srgbClr val="000000">
                      <a:alpha val="43137"/>
                    </a:srgbClr>
                  </a:outerShdw>
                </a:effectLst>
              </a:rPr>
              <a:t>&gt;</a:t>
            </a:r>
            <a:r>
              <a:rPr lang="en-US" i="1" dirty="0">
                <a:effectLst>
                  <a:outerShdw blurRad="38100" dist="38100" dir="2700000" algn="tl">
                    <a:srgbClr val="000000">
                      <a:alpha val="43137"/>
                    </a:srgbClr>
                  </a:outerShdw>
                </a:effectLst>
              </a:rPr>
              <a:t>70]”</a:t>
            </a:r>
            <a:endParaRPr lang="en-US" i="1" baseline="0" dirty="0">
              <a:effectLst>
                <a:outerShdw blurRad="38100" dist="38100" dir="2700000" algn="tl">
                  <a:srgbClr val="000000">
                    <a:alpha val="43137"/>
                  </a:srgbClr>
                </a:outerShdw>
              </a:effectLst>
            </a:endParaRPr>
          </a:p>
          <a:p>
            <a:pPr marL="0" indent="0">
              <a:spcAft>
                <a:spcPts val="600"/>
              </a:spcAft>
              <a:buNone/>
            </a:pPr>
            <a:r>
              <a:rPr lang="en-US" dirty="0"/>
              <a:t>“no risk factors mentioned except patient age. need past medical history”</a:t>
            </a:r>
            <a:endParaRPr lang="en-US" baseline="0" dirty="0"/>
          </a:p>
          <a:p>
            <a:pPr marL="0" indent="0">
              <a:spcAft>
                <a:spcPts val="600"/>
              </a:spcAft>
              <a:buNone/>
            </a:pPr>
            <a:r>
              <a:rPr lang="en-US" dirty="0"/>
              <a:t>“need additional information/further investigation”</a:t>
            </a:r>
          </a:p>
          <a:p>
            <a:pPr marL="0" indent="0">
              <a:spcAft>
                <a:spcPts val="600"/>
              </a:spcAft>
              <a:buNone/>
            </a:pPr>
            <a:r>
              <a:rPr lang="en-US" baseline="0" dirty="0"/>
              <a:t>“slurred speech and </a:t>
            </a:r>
            <a:r>
              <a:rPr lang="en-US" dirty="0"/>
              <a:t>unilateral weakness, unable to correlate symptoms with donation”</a:t>
            </a:r>
            <a:endParaRPr lang="en-US" baseline="0" dirty="0"/>
          </a:p>
          <a:p>
            <a:pPr marL="0" indent="0">
              <a:spcAft>
                <a:spcPts val="600"/>
              </a:spcAft>
              <a:buNone/>
            </a:pPr>
            <a:r>
              <a:rPr lang="en-US" dirty="0"/>
              <a:t>“TIA v stroke – diagnosis uncertain yet”</a:t>
            </a:r>
          </a:p>
          <a:p>
            <a:pPr marL="0" indent="0">
              <a:spcAft>
                <a:spcPts val="600"/>
              </a:spcAft>
              <a:buNone/>
            </a:pPr>
            <a:r>
              <a:rPr lang="en-US" baseline="0" dirty="0"/>
              <a:t>“duration of symptoms needed</a:t>
            </a:r>
            <a:r>
              <a:rPr lang="en-US" dirty="0"/>
              <a:t>”</a:t>
            </a:r>
            <a:endParaRPr lang="en-US" baseline="0" dirty="0"/>
          </a:p>
          <a:p>
            <a:pPr marL="0" indent="0">
              <a:spcAft>
                <a:spcPts val="600"/>
              </a:spcAft>
              <a:buNone/>
            </a:pPr>
            <a:r>
              <a:rPr lang="en-US" dirty="0"/>
              <a:t>“</a:t>
            </a:r>
            <a:r>
              <a:rPr lang="en-US" dirty="0" err="1"/>
              <a:t>tachemic</a:t>
            </a:r>
            <a:r>
              <a:rPr lang="en-US" dirty="0"/>
              <a:t> attack could be related to hypotension after donation”</a:t>
            </a:r>
          </a:p>
          <a:p>
            <a:pPr marL="0" indent="0">
              <a:spcAft>
                <a:spcPts val="600"/>
              </a:spcAft>
              <a:buNone/>
            </a:pPr>
            <a:r>
              <a:rPr lang="en-US" baseline="0" dirty="0"/>
              <a:t>“giving timing and donor age, likely unrelated to donation</a:t>
            </a:r>
            <a:r>
              <a:rPr lang="en-US" dirty="0"/>
              <a:t>”</a:t>
            </a:r>
            <a:endParaRPr lang="en-US" baseline="0" dirty="0"/>
          </a:p>
        </p:txBody>
      </p:sp>
      <p:sp>
        <p:nvSpPr>
          <p:cNvPr id="11" name="Content Placeholder 10"/>
          <p:cNvSpPr>
            <a:spLocks noGrp="1"/>
          </p:cNvSpPr>
          <p:nvPr>
            <p:ph sz="half" idx="2"/>
          </p:nvPr>
        </p:nvSpPr>
        <p:spPr>
          <a:xfrm>
            <a:off x="297711" y="1690687"/>
            <a:ext cx="5357037" cy="4997193"/>
          </a:xfrm>
        </p:spPr>
        <p:txBody>
          <a:bodyPr>
            <a:normAutofit fontScale="92500" lnSpcReduction="20000"/>
          </a:bodyPr>
          <a:lstStyle/>
          <a:p>
            <a:pPr marL="0" indent="0">
              <a:buNone/>
              <a:tabLst>
                <a:tab pos="3487738" algn="l"/>
              </a:tabLst>
            </a:pPr>
            <a:r>
              <a:rPr lang="en-US" b="1" dirty="0"/>
              <a:t>Diagnosis:	</a:t>
            </a:r>
            <a:r>
              <a:rPr lang="en-US" sz="2400" dirty="0"/>
              <a:t>Single:  52/54</a:t>
            </a:r>
            <a:endParaRPr lang="en-US" sz="2200" b="1" dirty="0"/>
          </a:p>
          <a:p>
            <a:pPr marL="457200" lvl="1">
              <a:tabLst>
                <a:tab pos="4114800" algn="dec"/>
              </a:tabLst>
            </a:pPr>
            <a:r>
              <a:rPr lang="en-US" dirty="0"/>
              <a:t>B.1 VVR, no LOC	 1/54</a:t>
            </a:r>
          </a:p>
          <a:p>
            <a:pPr marL="457200" lvl="1">
              <a:tabLst>
                <a:tab pos="4114800" algn="dec"/>
              </a:tabLst>
            </a:pPr>
            <a:r>
              <a:rPr lang="en-US" dirty="0"/>
              <a:t>C.1 Citrate Reaction</a:t>
            </a:r>
            <a:r>
              <a:rPr lang="en-US" b="1" dirty="0"/>
              <a:t>	 </a:t>
            </a:r>
            <a:r>
              <a:rPr lang="en-US" dirty="0"/>
              <a:t>1/54</a:t>
            </a:r>
          </a:p>
          <a:p>
            <a:pPr marL="457200" lvl="1">
              <a:tabLst>
                <a:tab pos="4114800" algn="dec"/>
              </a:tabLst>
            </a:pPr>
            <a:r>
              <a:rPr lang="en-US" b="1" dirty="0"/>
              <a:t>E.4 </a:t>
            </a:r>
            <a:r>
              <a:rPr lang="en-US" sz="2200" b="1" dirty="0"/>
              <a:t>Transient Ischemic Attack</a:t>
            </a:r>
            <a:r>
              <a:rPr lang="en-US" b="1" dirty="0"/>
              <a:t>	24/54</a:t>
            </a:r>
          </a:p>
          <a:p>
            <a:pPr marL="457200" lvl="1">
              <a:tabLst>
                <a:tab pos="4114800" algn="dec"/>
              </a:tabLst>
            </a:pPr>
            <a:r>
              <a:rPr lang="en-US" b="1" dirty="0"/>
              <a:t>E.5 </a:t>
            </a:r>
            <a:r>
              <a:rPr lang="en-US" sz="2200" b="1" dirty="0"/>
              <a:t>Cerebrovascular accident</a:t>
            </a:r>
            <a:r>
              <a:rPr lang="en-US" b="1" dirty="0"/>
              <a:t>	38/54</a:t>
            </a:r>
          </a:p>
          <a:p>
            <a:pPr marL="457200" lvl="1">
              <a:tabLst>
                <a:tab pos="4114800" algn="dec"/>
              </a:tabLst>
            </a:pPr>
            <a:r>
              <a:rPr lang="en-US" dirty="0"/>
              <a:t>F	 1/54</a:t>
            </a:r>
          </a:p>
          <a:p>
            <a:pPr marL="0" indent="0">
              <a:buNone/>
            </a:pPr>
            <a:r>
              <a:rPr lang="en-US" b="1" dirty="0"/>
              <a:t>Severity</a:t>
            </a:r>
          </a:p>
          <a:p>
            <a:pPr marL="457200" lvl="1">
              <a:tabLst>
                <a:tab pos="4114800" algn="dec"/>
              </a:tabLst>
            </a:pPr>
            <a:r>
              <a:rPr lang="en-US" dirty="0"/>
              <a:t>Mild	  0/54</a:t>
            </a:r>
          </a:p>
          <a:p>
            <a:pPr marL="457200" lvl="1">
              <a:tabLst>
                <a:tab pos="4114800" algn="dec"/>
              </a:tabLst>
            </a:pPr>
            <a:r>
              <a:rPr lang="en-US" dirty="0"/>
              <a:t>Moderate	 5/54</a:t>
            </a:r>
          </a:p>
          <a:p>
            <a:pPr marL="457200" lvl="1">
              <a:tabLst>
                <a:tab pos="4114800" algn="dec"/>
              </a:tabLst>
            </a:pPr>
            <a:r>
              <a:rPr lang="en-US" b="1" dirty="0"/>
              <a:t>Severe	  47/54</a:t>
            </a:r>
          </a:p>
          <a:p>
            <a:pPr marL="0" indent="0">
              <a:buNone/>
            </a:pPr>
            <a:r>
              <a:rPr lang="en-US" b="1" dirty="0"/>
              <a:t>Imputability</a:t>
            </a:r>
          </a:p>
          <a:p>
            <a:pPr marL="457200" lvl="1">
              <a:tabLst>
                <a:tab pos="3997325" algn="dec"/>
              </a:tabLst>
            </a:pPr>
            <a:r>
              <a:rPr lang="en-US" dirty="0"/>
              <a:t>Definite/Probable:	12 (4/8)</a:t>
            </a:r>
          </a:p>
          <a:p>
            <a:pPr marL="457200" lvl="1">
              <a:tabLst>
                <a:tab pos="4167188" algn="dec"/>
              </a:tabLst>
            </a:pPr>
            <a:r>
              <a:rPr lang="en-US" dirty="0"/>
              <a:t>Possible	23</a:t>
            </a:r>
          </a:p>
          <a:p>
            <a:pPr marL="457200" lvl="1">
              <a:tabLst>
                <a:tab pos="4167188" algn="dec"/>
              </a:tabLst>
            </a:pPr>
            <a:r>
              <a:rPr lang="en-US" b="1" dirty="0"/>
              <a:t>Unlikely/Excluded:	14</a:t>
            </a:r>
          </a:p>
          <a:p>
            <a:pPr marL="457200" lvl="1">
              <a:tabLst>
                <a:tab pos="4167188" algn="dec"/>
              </a:tabLst>
            </a:pPr>
            <a:r>
              <a:rPr lang="en-US" dirty="0"/>
              <a:t>Empty/unable to evaluate: 	3</a:t>
            </a:r>
          </a:p>
        </p:txBody>
      </p:sp>
      <p:sp>
        <p:nvSpPr>
          <p:cNvPr id="12" name="Title 11"/>
          <p:cNvSpPr>
            <a:spLocks noGrp="1"/>
          </p:cNvSpPr>
          <p:nvPr>
            <p:ph type="title"/>
          </p:nvPr>
        </p:nvSpPr>
        <p:spPr/>
        <p:txBody>
          <a:bodyPr/>
          <a:lstStyle/>
          <a:p>
            <a:r>
              <a:rPr lang="nl-NL" b="1" u="sng" dirty="0"/>
              <a:t>Case 30</a:t>
            </a:r>
            <a:endParaRPr lang="en-US" dirty="0"/>
          </a:p>
        </p:txBody>
      </p:sp>
    </p:spTree>
    <p:extLst>
      <p:ext uri="{BB962C8B-B14F-4D97-AF65-F5344CB8AC3E}">
        <p14:creationId xmlns:p14="http://schemas.microsoft.com/office/powerpoint/2010/main" val="39313609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1627</TotalTime>
  <Words>11613</Words>
  <Application>Microsoft Office PowerPoint</Application>
  <PresentationFormat>Widescreen</PresentationFormat>
  <Paragraphs>1431</Paragraphs>
  <Slides>91</Slides>
  <Notes>35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91</vt:i4>
      </vt:variant>
    </vt:vector>
  </HeadingPairs>
  <TitlesOfParts>
    <vt:vector size="95" baseType="lpstr">
      <vt:lpstr>Arial</vt:lpstr>
      <vt:lpstr>Calibri</vt:lpstr>
      <vt:lpstr>Calibri Light</vt:lpstr>
      <vt:lpstr>Office Theme</vt:lpstr>
      <vt:lpstr>PowerPoint Presentation</vt:lpstr>
      <vt:lpstr>Case 1</vt:lpstr>
      <vt:lpstr>Case 1</vt:lpstr>
      <vt:lpstr>Case 1</vt:lpstr>
      <vt:lpstr>Case 2 </vt:lpstr>
      <vt:lpstr>Case 2 </vt:lpstr>
      <vt:lpstr>Case 2</vt:lpstr>
      <vt:lpstr>Case 3  </vt:lpstr>
      <vt:lpstr>Case 3  </vt:lpstr>
      <vt:lpstr>Case 3</vt:lpstr>
      <vt:lpstr>Case 4</vt:lpstr>
      <vt:lpstr>Case 4</vt:lpstr>
      <vt:lpstr>Case 4</vt:lpstr>
      <vt:lpstr>Case 5</vt:lpstr>
      <vt:lpstr>Case 5</vt:lpstr>
      <vt:lpstr>Case 5</vt:lpstr>
      <vt:lpstr>Case 6</vt:lpstr>
      <vt:lpstr>Case 6</vt:lpstr>
      <vt:lpstr>Case 6</vt:lpstr>
      <vt:lpstr>Case 7</vt:lpstr>
      <vt:lpstr>Case 7</vt:lpstr>
      <vt:lpstr>Case 7</vt:lpstr>
      <vt:lpstr>Case 8</vt:lpstr>
      <vt:lpstr>Case 8</vt:lpstr>
      <vt:lpstr>Case 8</vt:lpstr>
      <vt:lpstr>Case 9</vt:lpstr>
      <vt:lpstr>Case 9</vt:lpstr>
      <vt:lpstr>Case 9</vt:lpstr>
      <vt:lpstr>Case 10</vt:lpstr>
      <vt:lpstr>Case 10</vt:lpstr>
      <vt:lpstr>Case 10</vt:lpstr>
      <vt:lpstr>Case 11</vt:lpstr>
      <vt:lpstr>Case 11</vt:lpstr>
      <vt:lpstr>Case 11</vt:lpstr>
      <vt:lpstr>Case 12</vt:lpstr>
      <vt:lpstr>Case 12</vt:lpstr>
      <vt:lpstr>Case 12</vt:lpstr>
      <vt:lpstr>Case 13</vt:lpstr>
      <vt:lpstr>Case 13</vt:lpstr>
      <vt:lpstr>Case 13</vt:lpstr>
      <vt:lpstr>Case 14</vt:lpstr>
      <vt:lpstr>Case 14</vt:lpstr>
      <vt:lpstr>Case 14</vt:lpstr>
      <vt:lpstr>Case 15</vt:lpstr>
      <vt:lpstr>Case 15</vt:lpstr>
      <vt:lpstr>Case 15</vt:lpstr>
      <vt:lpstr>Case 16 </vt:lpstr>
      <vt:lpstr>Case 16 </vt:lpstr>
      <vt:lpstr>Case 16</vt:lpstr>
      <vt:lpstr>Case 17</vt:lpstr>
      <vt:lpstr>Case 17</vt:lpstr>
      <vt:lpstr>Case 17</vt:lpstr>
      <vt:lpstr>Case 18 </vt:lpstr>
      <vt:lpstr>Case 18 </vt:lpstr>
      <vt:lpstr>Case 18</vt:lpstr>
      <vt:lpstr>Case 19</vt:lpstr>
      <vt:lpstr>Case 19</vt:lpstr>
      <vt:lpstr>Case 19</vt:lpstr>
      <vt:lpstr>Case 20 </vt:lpstr>
      <vt:lpstr>Case 20 </vt:lpstr>
      <vt:lpstr>Case 20</vt:lpstr>
      <vt:lpstr>Case 21</vt:lpstr>
      <vt:lpstr>Case 21</vt:lpstr>
      <vt:lpstr>Case 21</vt:lpstr>
      <vt:lpstr>Case 22 </vt:lpstr>
      <vt:lpstr>Case 22 </vt:lpstr>
      <vt:lpstr>Case 22</vt:lpstr>
      <vt:lpstr>Case 23</vt:lpstr>
      <vt:lpstr>Case 23</vt:lpstr>
      <vt:lpstr>Case 23</vt:lpstr>
      <vt:lpstr>Case 24 </vt:lpstr>
      <vt:lpstr>Case 24 </vt:lpstr>
      <vt:lpstr>Case 24</vt:lpstr>
      <vt:lpstr>Case 25 </vt:lpstr>
      <vt:lpstr>Case 25 </vt:lpstr>
      <vt:lpstr>Case 25</vt:lpstr>
      <vt:lpstr>Case 26</vt:lpstr>
      <vt:lpstr>Case 26</vt:lpstr>
      <vt:lpstr>Case 26</vt:lpstr>
      <vt:lpstr>Case 27 </vt:lpstr>
      <vt:lpstr>Case 27 </vt:lpstr>
      <vt:lpstr>Case 27</vt:lpstr>
      <vt:lpstr>Case 28</vt:lpstr>
      <vt:lpstr>Case 28</vt:lpstr>
      <vt:lpstr>Case 28</vt:lpstr>
      <vt:lpstr>Case 29 </vt:lpstr>
      <vt:lpstr>Case 29 </vt:lpstr>
      <vt:lpstr>Case 29</vt:lpstr>
      <vt:lpstr>Case 30 </vt:lpstr>
      <vt:lpstr>Case 30 </vt:lpstr>
      <vt:lpstr>Case 30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Land</dc:creator>
  <cp:lastModifiedBy>Kevin Land</cp:lastModifiedBy>
  <cp:revision>42</cp:revision>
  <dcterms:created xsi:type="dcterms:W3CDTF">2016-08-20T21:11:31Z</dcterms:created>
  <dcterms:modified xsi:type="dcterms:W3CDTF">2017-06-13T19:09:36Z</dcterms:modified>
</cp:coreProperties>
</file>